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1"/>
  </p:sldMasterIdLst>
  <p:notesMasterIdLst>
    <p:notesMasterId r:id="rId4"/>
  </p:notesMasterIdLst>
  <p:handoutMasterIdLst>
    <p:handoutMasterId r:id="rId5"/>
  </p:handoutMasterIdLst>
  <p:sldIdLst>
    <p:sldId id="361" r:id="rId2"/>
    <p:sldId id="362" r:id="rId3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 Jones" initials="BJ" lastIdx="4" clrIdx="0">
    <p:extLst>
      <p:ext uri="{19B8F6BF-5375-455C-9EA6-DF929625EA0E}">
        <p15:presenceInfo xmlns="" xmlns:p15="http://schemas.microsoft.com/office/powerpoint/2012/main" userId="S-1-5-21-1526224874-1540688658-1361462980-19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7" autoAdjust="0"/>
    <p:restoredTop sz="92315" autoAdjust="0"/>
  </p:normalViewPr>
  <p:slideViewPr>
    <p:cSldViewPr>
      <p:cViewPr varScale="1">
        <p:scale>
          <a:sx n="63" d="100"/>
          <a:sy n="63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30"/>
          </a:xfrm>
          <a:prstGeom prst="rect">
            <a:avLst/>
          </a:prstGeom>
        </p:spPr>
        <p:txBody>
          <a:bodyPr vert="horz" lIns="94733" tIns="47367" rIns="94733" bIns="473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7" y="4"/>
            <a:ext cx="3076363" cy="511730"/>
          </a:xfrm>
          <a:prstGeom prst="rect">
            <a:avLst/>
          </a:prstGeom>
        </p:spPr>
        <p:txBody>
          <a:bodyPr vert="horz" lIns="94733" tIns="47367" rIns="94733" bIns="47367" rtlCol="0"/>
          <a:lstStyle>
            <a:lvl1pPr algn="r">
              <a:defRPr sz="1200"/>
            </a:lvl1pPr>
          </a:lstStyle>
          <a:p>
            <a:fld id="{BAFFC41F-9E0C-3C46-8370-275F8952492E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09"/>
            <a:ext cx="3076363" cy="511730"/>
          </a:xfrm>
          <a:prstGeom prst="rect">
            <a:avLst/>
          </a:prstGeom>
        </p:spPr>
        <p:txBody>
          <a:bodyPr vert="horz" lIns="94733" tIns="47367" rIns="94733" bIns="473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7" y="9721109"/>
            <a:ext cx="3076363" cy="511730"/>
          </a:xfrm>
          <a:prstGeom prst="rect">
            <a:avLst/>
          </a:prstGeom>
        </p:spPr>
        <p:txBody>
          <a:bodyPr vert="horz" lIns="94733" tIns="47367" rIns="94733" bIns="47367" rtlCol="0" anchor="b"/>
          <a:lstStyle>
            <a:lvl1pPr algn="r">
              <a:defRPr sz="1200"/>
            </a:lvl1pPr>
          </a:lstStyle>
          <a:p>
            <a:fld id="{BAB0B74A-1456-0E44-8267-CDDCD163B57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290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30"/>
          </a:xfrm>
          <a:prstGeom prst="rect">
            <a:avLst/>
          </a:prstGeom>
        </p:spPr>
        <p:txBody>
          <a:bodyPr vert="horz" lIns="94733" tIns="47367" rIns="94733" bIns="4736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4"/>
            <a:ext cx="3076363" cy="511730"/>
          </a:xfrm>
          <a:prstGeom prst="rect">
            <a:avLst/>
          </a:prstGeom>
        </p:spPr>
        <p:txBody>
          <a:bodyPr vert="horz" lIns="94733" tIns="47367" rIns="94733" bIns="47367" rtlCol="0"/>
          <a:lstStyle>
            <a:lvl1pPr algn="r">
              <a:defRPr sz="1200"/>
            </a:lvl1pPr>
          </a:lstStyle>
          <a:p>
            <a:fld id="{B7D6A111-221A-4F74-A436-892EB6D58E61}" type="datetimeFigureOut">
              <a:rPr lang="fr-FR" smtClean="0"/>
              <a:pPr/>
              <a:t>05/02/2016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3" tIns="47367" rIns="94733" bIns="47367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33" tIns="47367" rIns="94733" bIns="473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9"/>
            <a:ext cx="3076363" cy="511730"/>
          </a:xfrm>
          <a:prstGeom prst="rect">
            <a:avLst/>
          </a:prstGeom>
        </p:spPr>
        <p:txBody>
          <a:bodyPr vert="horz" lIns="94733" tIns="47367" rIns="94733" bIns="4736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1730"/>
          </a:xfrm>
          <a:prstGeom prst="rect">
            <a:avLst/>
          </a:prstGeom>
        </p:spPr>
        <p:txBody>
          <a:bodyPr vert="horz" lIns="94733" tIns="47367" rIns="94733" bIns="47367" rtlCol="0" anchor="b"/>
          <a:lstStyle>
            <a:lvl1pPr algn="r">
              <a:defRPr sz="1200"/>
            </a:lvl1pPr>
          </a:lstStyle>
          <a:p>
            <a:fld id="{ADA4BD18-9238-45B0-A735-683D0FF33CC5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3434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05DAE-DA83-42A1-B583-9BFFE6F2A2C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81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23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36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35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84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62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26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4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07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97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71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 (CERN)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77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dt="0"/>
  <p:txStyles>
    <p:titleStyle>
      <a:lvl1pPr algn="l" defTabSz="457200" rtl="0" eaLnBrk="1" fontAlgn="base" latinLnBrk="0" hangingPunct="1">
        <a:spcBef>
          <a:spcPct val="0"/>
        </a:spcBef>
        <a:spcAft>
          <a:spcPct val="0"/>
        </a:spcAft>
        <a:buNone/>
        <a:defRPr lang="it-IT" sz="4400" kern="1200" dirty="0" smtClean="0">
          <a:solidFill>
            <a:srgbClr val="2768AE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32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28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24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20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lang="it-IT" sz="2000" kern="1200" dirty="0" smtClean="0">
          <a:solidFill>
            <a:srgbClr val="5D5D5D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gif"/><Relationship Id="rId18" Type="http://schemas.openxmlformats.org/officeDocument/2006/relationships/image" Target="../media/image19.jpeg"/><Relationship Id="rId26" Type="http://schemas.openxmlformats.org/officeDocument/2006/relationships/hyperlink" Target="http://www.awst.at/en/index.html" TargetMode="External"/><Relationship Id="rId39" Type="http://schemas.openxmlformats.org/officeDocument/2006/relationships/image" Target="../media/image39.jpeg"/><Relationship Id="rId3" Type="http://schemas.openxmlformats.org/officeDocument/2006/relationships/image" Target="../media/image4.emf"/><Relationship Id="rId21" Type="http://schemas.openxmlformats.org/officeDocument/2006/relationships/image" Target="../media/image22.jpe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4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3.jpe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29.png"/><Relationship Id="rId41" Type="http://schemas.openxmlformats.org/officeDocument/2006/relationships/image" Target="../media/image41.jpeg"/><Relationship Id="rId54" Type="http://schemas.openxmlformats.org/officeDocument/2006/relationships/image" Target="../media/image5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24" Type="http://schemas.openxmlformats.org/officeDocument/2006/relationships/image" Target="../media/image25.jpe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8.jpeg"/><Relationship Id="rId36" Type="http://schemas.openxmlformats.org/officeDocument/2006/relationships/image" Target="../media/image36.png"/><Relationship Id="rId49" Type="http://schemas.openxmlformats.org/officeDocument/2006/relationships/image" Target="../media/image48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43" Type="http://schemas.openxmlformats.org/officeDocument/2006/relationships/image" Target="../media/image43.jpeg"/><Relationship Id="rId48" Type="http://schemas.openxmlformats.org/officeDocument/2006/relationships/hyperlink" Target="http://www.helix-nebula.eu/" TargetMode="External"/><Relationship Id="rId8" Type="http://schemas.openxmlformats.org/officeDocument/2006/relationships/image" Target="../media/image9.wmf"/><Relationship Id="rId5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ix-nebula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1166" y="51929"/>
            <a:ext cx="2163999" cy="13227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The European cloud public-private partnership 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30594"/>
            <a:ext cx="8420100" cy="502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44912" y="1556793"/>
            <a:ext cx="1611280" cy="453650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188000" rtlCol="0" anchor="t" anchorCtr="0"/>
          <a:lstStyle/>
          <a:p>
            <a:r>
              <a:rPr lang="en-GB" sz="1400" b="1" dirty="0" smtClean="0">
                <a:solidFill>
                  <a:prstClr val="black"/>
                </a:solidFill>
              </a:rPr>
              <a:t>Strategic Plan</a:t>
            </a:r>
          </a:p>
          <a:p>
            <a:pPr marL="285750" indent="-285750">
              <a:buClr>
                <a:srgbClr val="F79646"/>
              </a:buClr>
              <a:buFont typeface="Wingdings 3" pitchFamily="18" charset="2"/>
              <a:buChar char=""/>
            </a:pPr>
            <a:endParaRPr lang="en-GB" sz="12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79646"/>
              </a:buClr>
              <a:buFont typeface="Wingdings 3" pitchFamily="18" charset="2"/>
              <a:buChar char=""/>
            </a:pPr>
            <a:r>
              <a:rPr lang="en-GB" sz="1100" dirty="0" smtClean="0">
                <a:solidFill>
                  <a:prstClr val="black"/>
                </a:solidFill>
              </a:rPr>
              <a:t>Establish multi-tenant, multi-provider cloud infrastructure</a:t>
            </a:r>
          </a:p>
          <a:p>
            <a:pPr marL="285750" indent="-285750">
              <a:buClr>
                <a:srgbClr val="F79646"/>
              </a:buClr>
              <a:buFont typeface="Wingdings 3" pitchFamily="18" charset="2"/>
              <a:buChar char=""/>
            </a:pPr>
            <a:endParaRPr lang="en-GB" sz="11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79646"/>
              </a:buClr>
              <a:buFont typeface="Wingdings 3" pitchFamily="18" charset="2"/>
              <a:buChar char=""/>
            </a:pPr>
            <a:r>
              <a:rPr lang="en-GB" sz="1100" dirty="0" smtClean="0">
                <a:solidFill>
                  <a:prstClr val="black"/>
                </a:solidFill>
              </a:rPr>
              <a:t>Identify and adopt policies for trust, security and privacy</a:t>
            </a:r>
          </a:p>
          <a:p>
            <a:pPr marL="285750" indent="-285750">
              <a:buClr>
                <a:srgbClr val="F79646"/>
              </a:buClr>
              <a:buFont typeface="Wingdings 3" pitchFamily="18" charset="2"/>
              <a:buChar char=""/>
            </a:pPr>
            <a:endParaRPr lang="en-GB" sz="11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79646"/>
              </a:buClr>
              <a:buFont typeface="Wingdings 3" pitchFamily="18" charset="2"/>
              <a:buChar char=""/>
            </a:pPr>
            <a:r>
              <a:rPr lang="en-GB" sz="1100" dirty="0" smtClean="0">
                <a:solidFill>
                  <a:prstClr val="black"/>
                </a:solidFill>
              </a:rPr>
              <a:t>Create governance structure</a:t>
            </a:r>
          </a:p>
          <a:p>
            <a:pPr marL="285750" indent="-285750">
              <a:buClr>
                <a:srgbClr val="F79646"/>
              </a:buClr>
              <a:buFont typeface="Wingdings 3" pitchFamily="18" charset="2"/>
              <a:buChar char=""/>
            </a:pPr>
            <a:endParaRPr lang="en-GB" sz="11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F79646"/>
              </a:buClr>
              <a:buFont typeface="Wingdings 3" pitchFamily="18" charset="2"/>
              <a:buChar char=""/>
            </a:pPr>
            <a:r>
              <a:rPr lang="en-GB" sz="1100" dirty="0" smtClean="0">
                <a:solidFill>
                  <a:prstClr val="black"/>
                </a:solidFill>
              </a:rPr>
              <a:t>Define funding schemes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6856" y="1556793"/>
            <a:ext cx="1440160" cy="2088231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0" rIns="36000"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To support the computing capacity needs for the ATLAS experiment</a:t>
            </a:r>
          </a:p>
          <a:p>
            <a:pPr algn="ctr"/>
            <a:endParaRPr lang="en-GB" sz="1100" dirty="0" smtClean="0">
              <a:solidFill>
                <a:srgbClr val="000000"/>
              </a:solidFill>
            </a:endParaRPr>
          </a:p>
          <a:p>
            <a:pPr algn="ctr"/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76466" y="1548802"/>
            <a:ext cx="1440000" cy="208823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0" rIns="36000"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Setting up a new service to simplify analysis of large genomes, for a deeper insight into evolution and biodiversity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25016" y="1556793"/>
            <a:ext cx="1440000" cy="208823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0" rIns="36000"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To create an Earth Observation platform, focusing on earthquake and volcano research</a:t>
            </a:r>
          </a:p>
          <a:p>
            <a:pPr algn="ctr"/>
            <a:endParaRPr lang="en-GB" sz="11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1232592" cy="523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40" y="1628800"/>
            <a:ext cx="1236898" cy="487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70780"/>
            <a:ext cx="1440160" cy="7661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19" y="2097488"/>
            <a:ext cx="263550" cy="28207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92" y="2140452"/>
            <a:ext cx="251139" cy="2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61" y="2089843"/>
            <a:ext cx="297784" cy="29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720080" cy="720080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7236296" y="1564717"/>
            <a:ext cx="1440000" cy="2080308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0" rIns="36000" rtlCol="0" anchor="ctr"/>
          <a:lstStyle/>
          <a:p>
            <a:pPr algn="ctr"/>
            <a:endParaRPr lang="en-GB" sz="1200" dirty="0" smtClean="0">
              <a:solidFill>
                <a:srgbClr val="000000"/>
              </a:solidFill>
            </a:endParaRPr>
          </a:p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To improve the speed and quality of research for finding surrogate biomarkers based on brain images</a:t>
            </a:r>
          </a:p>
          <a:p>
            <a:pPr algn="ctr"/>
            <a:endParaRPr lang="en-GB" sz="1100" dirty="0">
              <a:solidFill>
                <a:srgbClr val="000000"/>
              </a:solidFill>
            </a:endParaRPr>
          </a:p>
        </p:txBody>
      </p:sp>
      <p:pic>
        <p:nvPicPr>
          <p:cNvPr id="65" name="Picture 64" descr="PIC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08304" y="1700808"/>
            <a:ext cx="1317748" cy="648072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508335" y="4266176"/>
            <a:ext cx="6117717" cy="2088232"/>
            <a:chOff x="2483768" y="4131662"/>
            <a:chExt cx="6117717" cy="2016224"/>
          </a:xfrm>
        </p:grpSpPr>
        <p:sp>
          <p:nvSpPr>
            <p:cNvPr id="40" name="Rounded Rectangle 39"/>
            <p:cNvSpPr/>
            <p:nvPr/>
          </p:nvSpPr>
          <p:spPr>
            <a:xfrm>
              <a:off x="2483768" y="4131662"/>
              <a:ext cx="6117717" cy="2016224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</a:gra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720000" rIns="36000" rtlCol="0" anchor="ctr"/>
            <a:lstStyle/>
            <a:p>
              <a:pPr algn="ctr"/>
              <a:endParaRPr lang="en-GB" sz="1200" dirty="0">
                <a:solidFill>
                  <a:prstClr val="black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622" y="4618336"/>
              <a:ext cx="432048" cy="14093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461" y="4519306"/>
              <a:ext cx="822349" cy="2805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969" y="4909877"/>
              <a:ext cx="683708" cy="39632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175" y="4948173"/>
              <a:ext cx="366373" cy="36637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540" y="4988016"/>
              <a:ext cx="549245" cy="34327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013" y="5563488"/>
              <a:ext cx="781817" cy="19209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977" y="4561364"/>
              <a:ext cx="504056" cy="28227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573" y="5819081"/>
              <a:ext cx="720080" cy="19141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908" y="5826323"/>
              <a:ext cx="586303" cy="22171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588" y="4991953"/>
              <a:ext cx="1059125" cy="246646"/>
            </a:xfrm>
            <a:prstGeom prst="rect">
              <a:avLst/>
            </a:prstGeom>
          </p:spPr>
        </p:pic>
        <p:pic>
          <p:nvPicPr>
            <p:cNvPr id="55" name="Picture 54" descr="terradue_web.jpg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659" y="5818018"/>
              <a:ext cx="659921" cy="210845"/>
            </a:xfrm>
            <a:prstGeom prst="rect">
              <a:avLst/>
            </a:prstGeom>
          </p:spPr>
        </p:pic>
        <p:pic>
          <p:nvPicPr>
            <p:cNvPr id="56" name="Picture 55" descr="CSA_Logo-SM_RGB_Med-300dpi.jp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02572" y="5558794"/>
              <a:ext cx="710729" cy="220008"/>
            </a:xfrm>
            <a:prstGeom prst="rect">
              <a:avLst/>
            </a:prstGeom>
          </p:spPr>
        </p:pic>
        <p:pic>
          <p:nvPicPr>
            <p:cNvPr id="59" name="Picture 58" descr="C:\Users\RAMSAGHR\AppData\Local\Microsoft\Windows\Temporary Internet Files\Content.Outlook\GX41OULQ\Logo-Ifremer_image_node_full (2).png"/>
            <p:cNvPicPr/>
            <p:nvPr/>
          </p:nvPicPr>
          <p:blipFill>
            <a:blip r:embed="rId2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881" y="5541429"/>
              <a:ext cx="689819" cy="200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5076056" y="5312241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prstClr val="black"/>
                  </a:solidFill>
                </a:rPr>
                <a:t>Adopters</a:t>
              </a:r>
              <a:endParaRPr lang="it-IT" sz="1200" dirty="0">
                <a:solidFill>
                  <a:prstClr val="black"/>
                </a:solidFill>
              </a:endParaRPr>
            </a:p>
          </p:txBody>
        </p:sp>
        <p:pic>
          <p:nvPicPr>
            <p:cNvPr id="61" name="Picture 60" descr="AWST Home">
              <a:hlinkClick r:id="rId26"/>
            </p:cNvPr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73" y="5536887"/>
              <a:ext cx="578364" cy="232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1" descr="logo trust.jp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00892" y="5828891"/>
              <a:ext cx="648072" cy="178183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5235191" y="5055958"/>
              <a:ext cx="648072" cy="17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 descr="memset-logo.jpg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55769" y="5587436"/>
              <a:ext cx="677892" cy="158389"/>
            </a:xfrm>
            <a:prstGeom prst="rect">
              <a:avLst/>
            </a:prstGeom>
          </p:spPr>
        </p:pic>
        <p:pic>
          <p:nvPicPr>
            <p:cNvPr id="70" name="Picture 69" descr="yandex_eng_logo.png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01156" y="5813593"/>
              <a:ext cx="418685" cy="181341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5076056" y="4221088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prstClr val="black"/>
                  </a:solidFill>
                </a:rPr>
                <a:t>Suppliers</a:t>
              </a:r>
              <a:endParaRPr lang="it-IT" sz="1200" dirty="0">
                <a:solidFill>
                  <a:prstClr val="black"/>
                </a:solidFill>
              </a:endParaRPr>
            </a:p>
          </p:txBody>
        </p:sp>
        <p:pic>
          <p:nvPicPr>
            <p:cNvPr id="49" name="Picture 48" descr="CLOUDEOlogo.png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72188" y="4484009"/>
              <a:ext cx="845133" cy="425867"/>
            </a:xfrm>
            <a:prstGeom prst="rect">
              <a:avLst/>
            </a:prstGeom>
          </p:spPr>
        </p:pic>
        <p:pic>
          <p:nvPicPr>
            <p:cNvPr id="64" name="Picture 63" descr="logo-prologue.jpg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76275" y="5042756"/>
              <a:ext cx="640306" cy="177207"/>
            </a:xfrm>
            <a:prstGeom prst="rect">
              <a:avLst/>
            </a:prstGeom>
          </p:spPr>
        </p:pic>
        <p:pic>
          <p:nvPicPr>
            <p:cNvPr id="73" name="Picture 72" descr="Data Centred Horizontal RGB clear medium-large.png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09905" y="4557287"/>
              <a:ext cx="1102885" cy="330649"/>
            </a:xfrm>
            <a:prstGeom prst="rect">
              <a:avLst/>
            </a:prstGeom>
          </p:spPr>
        </p:pic>
      </p:grpSp>
      <p:sp>
        <p:nvSpPr>
          <p:cNvPr id="69" name="Rounded Rectangle 68"/>
          <p:cNvSpPr/>
          <p:nvPr/>
        </p:nvSpPr>
        <p:spPr>
          <a:xfrm>
            <a:off x="2360649" y="3717032"/>
            <a:ext cx="6347646" cy="46724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0" rIns="36000" rtlCol="0" anchor="ctr"/>
          <a:lstStyle/>
          <a:p>
            <a:pPr algn="ctr"/>
            <a:endParaRPr lang="en-GB" sz="1200" dirty="0" smtClean="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27108" y="3796986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prstClr val="black"/>
                </a:solidFill>
              </a:rPr>
              <a:t>Additional Users:</a:t>
            </a:r>
            <a:endParaRPr lang="it-IT" sz="1100" dirty="0">
              <a:solidFill>
                <a:prstClr val="black"/>
              </a:solidFill>
            </a:endParaRPr>
          </a:p>
        </p:txBody>
      </p:sp>
      <p:pic>
        <p:nvPicPr>
          <p:cNvPr id="78" name="Picture 77" descr="ECMWF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899717" y="3832855"/>
            <a:ext cx="979402" cy="22698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267151" y="3779380"/>
            <a:ext cx="360040" cy="38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 descr="Ultimum Technologies Logo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888900" y="5104510"/>
            <a:ext cx="355508" cy="422719"/>
          </a:xfrm>
          <a:prstGeom prst="rect">
            <a:avLst/>
          </a:prstGeom>
        </p:spPr>
      </p:pic>
      <p:pic>
        <p:nvPicPr>
          <p:cNvPr id="80" name="Picture 79" descr="VITO logo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362813" y="6022575"/>
            <a:ext cx="654941" cy="199732"/>
          </a:xfrm>
          <a:prstGeom prst="rect">
            <a:avLst/>
          </a:prstGeom>
        </p:spPr>
      </p:pic>
      <p:pic>
        <p:nvPicPr>
          <p:cNvPr id="75" name="Picture 74" descr="eso-logo-p3005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4933756" y="3799387"/>
            <a:ext cx="240245" cy="324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04" y="5087336"/>
            <a:ext cx="563453" cy="2990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98" y="6034252"/>
            <a:ext cx="617081" cy="1911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5580111" y="5741723"/>
            <a:ext cx="556767" cy="207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66" y="6012759"/>
            <a:ext cx="576742" cy="2410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29" y="4770231"/>
            <a:ext cx="840177" cy="238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78" y="4725459"/>
            <a:ext cx="856284" cy="3099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03357" y="6113029"/>
            <a:ext cx="102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903"/>
            <a:r>
              <a:rPr lang="en-GB" dirty="0" smtClean="0">
                <a:solidFill>
                  <a:prstClr val="black"/>
                </a:solidFill>
              </a:rPr>
              <a:t>Nov2015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5664948" y="3804122"/>
            <a:ext cx="326037" cy="306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8052161" y="4725459"/>
            <a:ext cx="475809" cy="334553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hlinkClick r:id="rId48"/>
              </a:rPr>
              <a:t>www.helix-nebula.eu</a:t>
            </a: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60" y="5658946"/>
            <a:ext cx="342690" cy="3426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34" y="3775177"/>
            <a:ext cx="489732" cy="3999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45" y="3841516"/>
            <a:ext cx="924311" cy="23148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70" y="3809229"/>
            <a:ext cx="405735" cy="2900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61" y="3832855"/>
            <a:ext cx="603210" cy="2257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80" y="3789159"/>
            <a:ext cx="548992" cy="349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1167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Principles, Objectives and KPIs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</a:t>
            </a:r>
            <a:r>
              <a:rPr lang="en-US" sz="2800" dirty="0"/>
              <a:t>Governance is the processes, structures and organizational traditions that determine how power is exercised, how stakeholders have their say, how decisions are taken and how decision-makers are held to account</a:t>
            </a:r>
            <a:r>
              <a:rPr lang="en-US" sz="2800" dirty="0" smtClean="0"/>
              <a:t>.” [</a:t>
            </a:r>
            <a:r>
              <a:rPr lang="en-US" sz="2800" dirty="0"/>
              <a:t>Mel </a:t>
            </a:r>
            <a:r>
              <a:rPr lang="en-US" sz="2800" dirty="0" smtClean="0"/>
              <a:t>Gill].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Individual </a:t>
            </a:r>
            <a:r>
              <a:rPr lang="en-US" sz="2800" smtClean="0"/>
              <a:t>and iterative approach </a:t>
            </a:r>
            <a:r>
              <a:rPr lang="en-US" sz="2800" dirty="0" smtClean="0"/>
              <a:t>to derive Objectives and KPIs with Public Sector Stakeholders, Industry and Users. </a:t>
            </a:r>
          </a:p>
          <a:p>
            <a:endParaRPr lang="en-GB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hlinkClick r:id="rId2"/>
              </a:rPr>
              <a:t>www.helix-nebula.eu</a:t>
            </a: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ppt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(1)</Template>
  <TotalTime>0</TotalTime>
  <Words>143</Words>
  <Application>Microsoft Office PowerPoint</Application>
  <PresentationFormat>Bildschirmpräsentation (4:3)</PresentationFormat>
  <Paragraphs>27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6_ppt template (1)</vt:lpstr>
      <vt:lpstr>The European cloud public-private partnership  </vt:lpstr>
      <vt:lpstr>Principles, Objectives and KPIs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Rachida Amsaghrou</dc:creator>
  <cp:lastModifiedBy>Jurry de la Mar</cp:lastModifiedBy>
  <cp:revision>424</cp:revision>
  <cp:lastPrinted>2015-09-16T14:43:15Z</cp:lastPrinted>
  <dcterms:created xsi:type="dcterms:W3CDTF">2012-08-27T12:32:40Z</dcterms:created>
  <dcterms:modified xsi:type="dcterms:W3CDTF">2016-02-05T11:46:37Z</dcterms:modified>
</cp:coreProperties>
</file>