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48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82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2" y="464408"/>
            <a:ext cx="8524788" cy="63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hyperlink" Target="https://owncloud.org/install/#install-cli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Data Access and Re-use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88024" y="4797152"/>
            <a:ext cx="3922652" cy="1512168"/>
          </a:xfrm>
        </p:spPr>
        <p:txBody>
          <a:bodyPr/>
          <a:lstStyle/>
          <a:p>
            <a:r>
              <a:rPr lang="it-IT" dirty="0" smtClean="0"/>
              <a:t>Carl Johan Håkansson</a:t>
            </a:r>
          </a:p>
          <a:p>
            <a:r>
              <a:rPr lang="it-IT" dirty="0" smtClean="0"/>
              <a:t>EUDAT Service Area Manager</a:t>
            </a:r>
          </a:p>
          <a:p>
            <a:r>
              <a:rPr lang="it-IT" dirty="0" smtClean="0"/>
              <a:t>KTH Royal Institute of Technology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457560" y="188640"/>
            <a:ext cx="8229240" cy="71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3600" strike="noStrike" dirty="0">
                <a:latin typeface="Arial"/>
              </a:rPr>
              <a:t>How?</a:t>
            </a:r>
            <a:endParaRPr dirty="0"/>
          </a:p>
        </p:txBody>
      </p:sp>
      <p:sp>
        <p:nvSpPr>
          <p:cNvPr id="7" name="TextShape 2"/>
          <p:cNvSpPr txBox="1"/>
          <p:nvPr/>
        </p:nvSpPr>
        <p:spPr>
          <a:xfrm>
            <a:off x="1404000" y="6561720"/>
            <a:ext cx="4752000" cy="43164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TextShape 3"/>
          <p:cNvSpPr txBox="1"/>
          <p:nvPr/>
        </p:nvSpPr>
        <p:spPr>
          <a:xfrm>
            <a:off x="6553440" y="66088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3AC04F70-073F-44D3-8C5A-EB23BFF398D2}" type="slidenum">
              <a:rPr lang="sv-SE" strike="noStrike">
                <a:solidFill>
                  <a:srgbClr val="000000"/>
                </a:solidFill>
                <a:latin typeface="Calibri"/>
              </a:rPr>
              <a:t>10</a:t>
            </a:fld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/>
        </p:blipFill>
        <p:spPr>
          <a:xfrm>
            <a:off x="2520360" y="980728"/>
            <a:ext cx="3780000" cy="4553640"/>
          </a:xfrm>
          <a:prstGeom prst="rect">
            <a:avLst/>
          </a:prstGeom>
          <a:ln>
            <a:noFill/>
          </a:ln>
        </p:spPr>
      </p:pic>
      <p:sp>
        <p:nvSpPr>
          <p:cNvPr id="10" name="TextShape 1"/>
          <p:cNvSpPr txBox="1"/>
          <p:nvPr/>
        </p:nvSpPr>
        <p:spPr>
          <a:xfrm>
            <a:off x="467544" y="5733696"/>
            <a:ext cx="8229240" cy="71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2800" dirty="0" smtClean="0">
                <a:latin typeface="Arial"/>
              </a:rPr>
              <a:t>Simplicity by design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57357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r>
              <a:rPr lang="en-GB" altLang="en-US" smtClean="0"/>
              <a:t>How do I deposit data? (2/2)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59113" y="1196975"/>
            <a:ext cx="2881312" cy="582613"/>
          </a:xfrm>
        </p:spPr>
        <p:txBody>
          <a:bodyPr/>
          <a:lstStyle/>
          <a:p>
            <a:r>
              <a:rPr lang="it-IT" altLang="en-US" smtClean="0"/>
              <a:t>3 simple steps:</a:t>
            </a: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733675"/>
            <a:ext cx="2886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768600"/>
            <a:ext cx="29781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Content Placeholder 2"/>
          <p:cNvSpPr txBox="1">
            <a:spLocks/>
          </p:cNvSpPr>
          <p:nvPr/>
        </p:nvSpPr>
        <p:spPr bwMode="auto">
          <a:xfrm>
            <a:off x="4356100" y="1700213"/>
            <a:ext cx="460851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SzPct val="100000"/>
            </a:pPr>
            <a:r>
              <a:rPr lang="en-GB" altLang="en-US">
                <a:latin typeface="Century Gothic" panose="020B0502020202020204" pitchFamily="34" charset="0"/>
              </a:rPr>
              <a:t>2. Select a domain or project specific metadata set to describe the resource(s) </a:t>
            </a:r>
          </a:p>
        </p:txBody>
      </p:sp>
      <p:sp>
        <p:nvSpPr>
          <p:cNvPr id="54279" name="Content Placeholder 2"/>
          <p:cNvSpPr txBox="1">
            <a:spLocks/>
          </p:cNvSpPr>
          <p:nvPr/>
        </p:nvSpPr>
        <p:spPr bwMode="auto">
          <a:xfrm>
            <a:off x="107950" y="1700213"/>
            <a:ext cx="44275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GB" altLang="en-US">
                <a:latin typeface="Century Gothic" panose="020B0502020202020204" pitchFamily="34" charset="0"/>
              </a:rPr>
              <a:t>1. Select and upload one or several data resources either by dragging and dropping from your file browser</a:t>
            </a:r>
          </a:p>
        </p:txBody>
      </p:sp>
      <p:sp>
        <p:nvSpPr>
          <p:cNvPr id="54280" name="Content Placeholder 2"/>
          <p:cNvSpPr txBox="1">
            <a:spLocks/>
          </p:cNvSpPr>
          <p:nvPr/>
        </p:nvSpPr>
        <p:spPr bwMode="auto">
          <a:xfrm>
            <a:off x="755650" y="4652963"/>
            <a:ext cx="8137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GB" altLang="en-US">
                <a:latin typeface="Century Gothic" panose="020B0502020202020204" pitchFamily="34" charset="0"/>
              </a:rPr>
              <a:t>3. Fill in the metadata form: the more information you add 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altLang="en-US">
                <a:latin typeface="Century Gothic" panose="020B0502020202020204" pitchFamily="34" charset="0"/>
              </a:rPr>
              <a:t>the easier your data will be to find for others</a:t>
            </a:r>
          </a:p>
          <a:p>
            <a:pPr lvl="1">
              <a:spcBef>
                <a:spcPct val="20000"/>
              </a:spcBef>
              <a:buSzPct val="100000"/>
            </a:pPr>
            <a:endParaRPr lang="en-GB" altLang="en-US">
              <a:latin typeface="Century Gothic" panose="020B0502020202020204" pitchFamily="34" charset="0"/>
            </a:endParaRPr>
          </a:p>
          <a:p>
            <a:pPr lvl="1">
              <a:spcBef>
                <a:spcPct val="20000"/>
              </a:spcBef>
              <a:buSzPct val="100000"/>
            </a:pPr>
            <a:r>
              <a:rPr lang="en-GB" altLang="en-US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428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13325"/>
            <a:ext cx="282733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900113" y="5353050"/>
            <a:ext cx="1943100" cy="338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Open Access:  </a:t>
            </a:r>
          </a:p>
        </p:txBody>
      </p:sp>
      <p:sp>
        <p:nvSpPr>
          <p:cNvPr id="54283" name="Content Placeholder 2"/>
          <p:cNvSpPr txBox="1">
            <a:spLocks/>
          </p:cNvSpPr>
          <p:nvPr/>
        </p:nvSpPr>
        <p:spPr bwMode="auto">
          <a:xfrm>
            <a:off x="971550" y="5697538"/>
            <a:ext cx="41767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Blip>
                <a:blip r:embed="rId5"/>
              </a:buBlip>
            </a:pPr>
            <a:r>
              <a:rPr lang="en-GB" altLang="en-US" sz="1400">
                <a:latin typeface="Century Gothic" panose="020B0502020202020204" pitchFamily="34" charset="0"/>
              </a:rPr>
              <a:t>Select “ON” to make your data accessible to registered members only </a:t>
            </a:r>
          </a:p>
          <a:p>
            <a:pPr>
              <a:spcBef>
                <a:spcPct val="20000"/>
              </a:spcBef>
              <a:buSzPct val="100000"/>
              <a:buFontTx/>
              <a:buBlip>
                <a:blip r:embed="rId5"/>
              </a:buBlip>
            </a:pPr>
            <a:r>
              <a:rPr lang="en-GB" altLang="en-US" sz="1400">
                <a:latin typeface="Century Gothic" panose="020B0502020202020204" pitchFamily="34" charset="0"/>
              </a:rPr>
              <a:t>Select “OFF” and everyone can see your data</a:t>
            </a:r>
            <a:endParaRPr lang="it-IT" altLang="en-US" sz="140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SzPct val="100000"/>
              <a:buFontTx/>
              <a:buBlip>
                <a:blip r:embed="rId5"/>
              </a:buBlip>
            </a:pPr>
            <a:endParaRPr lang="it-IT" alt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56084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Roadmap Data Access and Re-Use Service Area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70708" y="908720"/>
            <a:ext cx="2016256" cy="792088"/>
            <a:chOff x="1805968" y="1052736"/>
            <a:chExt cx="2304256" cy="792088"/>
          </a:xfrm>
        </p:grpSpPr>
        <p:sp>
          <p:nvSpPr>
            <p:cNvPr id="4" name="Chevron 3"/>
            <p:cNvSpPr/>
            <p:nvPr/>
          </p:nvSpPr>
          <p:spPr>
            <a:xfrm>
              <a:off x="1805968" y="1052736"/>
              <a:ext cx="2304256" cy="792088"/>
            </a:xfrm>
            <a:prstGeom prst="chevr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M12-M18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323" y="1567825"/>
              <a:ext cx="1749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2016 – Aug 2016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7119" y="908720"/>
            <a:ext cx="2016256" cy="792088"/>
            <a:chOff x="4245284" y="1052736"/>
            <a:chExt cx="2304256" cy="792088"/>
          </a:xfrm>
        </p:grpSpPr>
        <p:sp>
          <p:nvSpPr>
            <p:cNvPr id="5" name="Chevron 4"/>
            <p:cNvSpPr/>
            <p:nvPr/>
          </p:nvSpPr>
          <p:spPr>
            <a:xfrm>
              <a:off x="4245284" y="1052736"/>
              <a:ext cx="2304256" cy="7920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M19-M24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2893" y="1567825"/>
              <a:ext cx="1696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Sep 2016 – Feb 2017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4248" y="908720"/>
            <a:ext cx="2016224" cy="792088"/>
            <a:chOff x="6732240" y="1268760"/>
            <a:chExt cx="2160240" cy="792088"/>
          </a:xfrm>
        </p:grpSpPr>
        <p:sp>
          <p:nvSpPr>
            <p:cNvPr id="6" name="Chevron 5"/>
            <p:cNvSpPr/>
            <p:nvPr/>
          </p:nvSpPr>
          <p:spPr>
            <a:xfrm>
              <a:off x="6732240" y="1268760"/>
              <a:ext cx="2160240" cy="79208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+M24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2532" y="1783849"/>
              <a:ext cx="1661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2017 – Feb 2018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56583"/>
              </p:ext>
            </p:extLst>
          </p:nvPr>
        </p:nvGraphicFramePr>
        <p:xfrm>
          <a:off x="251520" y="1872587"/>
          <a:ext cx="8568952" cy="407669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24136"/>
                <a:gridCol w="2808312"/>
                <a:gridCol w="2376264"/>
                <a:gridCol w="2160240"/>
              </a:tblGrid>
              <a:tr h="40766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B2SHARE</a:t>
                      </a:r>
                    </a:p>
                    <a:p>
                      <a:endParaRPr lang="en-US" sz="1600" b="0" dirty="0"/>
                    </a:p>
                  </a:txBody>
                  <a:tcPr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Release of B2SHARE 2.0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Authentication with B2ACCESS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Integration with B2DROP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Easy installation with Docker, Puppet and other tools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New version of HTTP API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New UI module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err="1" smtClean="0"/>
                        <a:t>Invenio</a:t>
                      </a:r>
                      <a:r>
                        <a:rPr lang="en-US" sz="1200" b="0" dirty="0" smtClean="0"/>
                        <a:t> 3 as backend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Improved search scalability with </a:t>
                      </a:r>
                      <a:r>
                        <a:rPr lang="en-US" sz="1200" b="0" dirty="0" err="1" smtClean="0"/>
                        <a:t>ElasticSearch</a:t>
                      </a:r>
                      <a:endParaRPr lang="en-US" sz="1200" b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Pilot: integration with B2NOTE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Pilot: B2SHARE as EUDAT CDI Metadata Store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Integrate with DTR for pilot users</a:t>
                      </a: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Support for cloud storage services like </a:t>
                      </a:r>
                      <a:r>
                        <a:rPr lang="en-US" sz="1400" b="0" dirty="0" err="1" smtClean="0"/>
                        <a:t>DropBox</a:t>
                      </a:r>
                      <a:r>
                        <a:rPr lang="en-US" sz="1400" b="0" dirty="0" smtClean="0"/>
                        <a:t> and Google Drive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Support for more storage back-end solutions, e.g. cloud-storage and object stores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Support versioning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Support Digital Object Identifiers (DOIs)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the EUDAT Generic Execution Framework (GEF)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Support for metadata extraction and data exploration via the GEF</a:t>
                      </a: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8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91400" cy="868362"/>
          </a:xfrm>
        </p:spPr>
        <p:txBody>
          <a:bodyPr/>
          <a:lstStyle/>
          <a:p>
            <a:r>
              <a:rPr lang="sv-SE" dirty="0" smtClean="0"/>
              <a:t>Questions on B2SHARE?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201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55650" y="112553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altLang="it-IT" sz="5400" b="1" dirty="0">
                <a:latin typeface="Century Gothic" pitchFamily="34" charset="0"/>
                <a:ea typeface="+mj-ea"/>
                <a:cs typeface="+mj-cs"/>
              </a:rPr>
              <a:t>B</a:t>
            </a:r>
            <a:r>
              <a:rPr lang="en-GB" altLang="it-IT" sz="5400" b="1" i="1" dirty="0">
                <a:latin typeface="Century Gothic" pitchFamily="34" charset="0"/>
                <a:ea typeface="+mj-ea"/>
                <a:cs typeface="+mj-cs"/>
              </a:rPr>
              <a:t>2</a:t>
            </a:r>
            <a:r>
              <a:rPr lang="en-GB" altLang="it-IT" sz="5400" b="1" dirty="0">
                <a:latin typeface="Century Gothic" pitchFamily="34" charset="0"/>
                <a:ea typeface="+mj-ea"/>
                <a:cs typeface="+mj-cs"/>
              </a:rPr>
              <a:t>DROP is...</a:t>
            </a:r>
          </a:p>
        </p:txBody>
      </p:sp>
      <p:sp>
        <p:nvSpPr>
          <p:cNvPr id="39939" name="Sottotitolo 2"/>
          <p:cNvSpPr txBox="1">
            <a:spLocks/>
          </p:cNvSpPr>
          <p:nvPr/>
        </p:nvSpPr>
        <p:spPr bwMode="auto">
          <a:xfrm>
            <a:off x="971550" y="2636838"/>
            <a:ext cx="738028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</a:pPr>
            <a:r>
              <a:rPr lang="en-GB" altLang="it-IT" sz="3200" i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B2DROP is a secure and trusted data exchange service for researchers and scientists to keep their research data synchronised and up-to-date and to exchange with other researchers.</a:t>
            </a:r>
          </a:p>
          <a:p>
            <a:pPr eaLnBrk="1" hangingPunct="1">
              <a:spcBef>
                <a:spcPct val="20000"/>
              </a:spcBef>
              <a:buSzPct val="100000"/>
            </a:pPr>
            <a:endParaRPr lang="en-GB" altLang="it-IT" sz="3200" i="1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35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81013" y="1647825"/>
            <a:ext cx="4103687" cy="23955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1800" b="1" smtClean="0"/>
              <a:t>Store and exchange </a:t>
            </a:r>
            <a:r>
              <a:rPr lang="en-US" altLang="sv-SE" sz="1800" smtClean="0"/>
              <a:t>data with </a:t>
            </a:r>
            <a:r>
              <a:rPr lang="en-GB" altLang="sv-SE" sz="1800" smtClean="0"/>
              <a:t>colleagues and team members, including research </a:t>
            </a:r>
            <a:r>
              <a:rPr lang="en-US" altLang="sv-SE" sz="1800" smtClean="0"/>
              <a:t>data not finalized for publishing</a:t>
            </a:r>
            <a:endParaRPr lang="en-GB" altLang="sv-SE" sz="1800" smtClean="0"/>
          </a:p>
          <a:p>
            <a:pPr eaLnBrk="1" hangingPunct="1"/>
            <a:r>
              <a:rPr lang="en-US" altLang="sv-SE" sz="1800" b="1" smtClean="0"/>
              <a:t>share data </a:t>
            </a:r>
            <a:r>
              <a:rPr lang="en-US" altLang="sv-SE" sz="1800" smtClean="0"/>
              <a:t>with fine-grained access controls</a:t>
            </a:r>
            <a:endParaRPr lang="en-GB" altLang="sv-SE" sz="1800" smtClean="0"/>
          </a:p>
          <a:p>
            <a:pPr eaLnBrk="1" hangingPunct="1"/>
            <a:r>
              <a:rPr lang="en-US" altLang="sv-SE" sz="1800" b="1" smtClean="0"/>
              <a:t>synchronize </a:t>
            </a:r>
            <a:r>
              <a:rPr lang="en-GB" altLang="sv-SE" sz="1800" b="1" smtClean="0"/>
              <a:t>multiple versions </a:t>
            </a:r>
            <a:r>
              <a:rPr lang="en-GB" altLang="sv-SE" sz="1800" smtClean="0"/>
              <a:t>of </a:t>
            </a:r>
            <a:r>
              <a:rPr lang="en-US" altLang="sv-SE" sz="1800" smtClean="0"/>
              <a:t>data across different devices</a:t>
            </a:r>
            <a:endParaRPr lang="en-GB" altLang="sv-SE" sz="1800" smtClean="0"/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498475" y="1196975"/>
            <a:ext cx="734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b="1">
                <a:latin typeface="Century Gothic" panose="020B0502020202020204" pitchFamily="34" charset="0"/>
              </a:rPr>
              <a:t>An ideal solution </a:t>
            </a:r>
            <a:r>
              <a:rPr lang="en-US" altLang="sv-SE">
                <a:latin typeface="Century Gothic" panose="020B0502020202020204" pitchFamily="34" charset="0"/>
              </a:rPr>
              <a:t>for </a:t>
            </a:r>
            <a:r>
              <a:rPr lang="en-US" altLang="sv-SE" b="1">
                <a:latin typeface="Century Gothic" panose="020B0502020202020204" pitchFamily="34" charset="0"/>
              </a:rPr>
              <a:t>researchers</a:t>
            </a:r>
            <a:r>
              <a:rPr lang="en-US" altLang="sv-SE">
                <a:latin typeface="Century Gothic" panose="020B0502020202020204" pitchFamily="34" charset="0"/>
              </a:rPr>
              <a:t> and </a:t>
            </a:r>
            <a:r>
              <a:rPr lang="en-US" altLang="sv-SE" b="1">
                <a:latin typeface="Century Gothic" panose="020B0502020202020204" pitchFamily="34" charset="0"/>
              </a:rPr>
              <a:t>scientists to:</a:t>
            </a: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076700"/>
            <a:ext cx="37544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616075"/>
            <a:ext cx="36798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5014913" y="48688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b="1">
                <a:latin typeface="Century Gothic" panose="020B0502020202020204" pitchFamily="34" charset="0"/>
              </a:rPr>
              <a:t>Features: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02188" y="5254625"/>
            <a:ext cx="4105275" cy="1198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 smtClean="0"/>
              <a:t>20GB storage per user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800" dirty="0" smtClean="0"/>
              <a:t>Living objects, so no PIDs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800" dirty="0" smtClean="0"/>
              <a:t>Versioning and offline use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800" dirty="0" smtClean="0"/>
              <a:t>Desktop synchronisation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5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GB" altLang="sv-SE" smtClean="0"/>
              <a:t>Register to use B</a:t>
            </a:r>
            <a:r>
              <a:rPr lang="en-GB" altLang="sv-SE" i="1" smtClean="0"/>
              <a:t>2</a:t>
            </a:r>
            <a:r>
              <a:rPr lang="en-GB" altLang="sv-SE" smtClean="0"/>
              <a:t>DROP</a:t>
            </a:r>
          </a:p>
        </p:txBody>
      </p:sp>
      <p:sp>
        <p:nvSpPr>
          <p:cNvPr id="48131" name="Segnaposto contenuto 2"/>
          <p:cNvSpPr>
            <a:spLocks noGrp="1"/>
          </p:cNvSpPr>
          <p:nvPr>
            <p:ph idx="1"/>
          </p:nvPr>
        </p:nvSpPr>
        <p:spPr>
          <a:xfrm>
            <a:off x="539750" y="1700213"/>
            <a:ext cx="8604250" cy="762000"/>
          </a:xfrm>
        </p:spPr>
        <p:txBody>
          <a:bodyPr/>
          <a:lstStyle/>
          <a:p>
            <a:pPr eaLnBrk="1" hangingPunct="1"/>
            <a:r>
              <a:rPr lang="en-GB" altLang="sv-SE" smtClean="0"/>
              <a:t>Easy and quick registration at https://b2drop.eudat.eu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86296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9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US" altLang="sv-SE" smtClean="0"/>
              <a:t>What can users do?</a:t>
            </a:r>
          </a:p>
        </p:txBody>
      </p:sp>
      <p:sp>
        <p:nvSpPr>
          <p:cNvPr id="46083" name="Rettangolo 3"/>
          <p:cNvSpPr>
            <a:spLocks noChangeArrowheads="1"/>
          </p:cNvSpPr>
          <p:nvPr/>
        </p:nvSpPr>
        <p:spPr bwMode="auto">
          <a:xfrm>
            <a:off x="6858000" y="18446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  <a:p>
            <a:pPr eaLnBrk="1" hangingPunct="1"/>
            <a:r>
              <a:rPr lang="en-GB" altLang="sv-SE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6084" name="Content Placeholder 2"/>
          <p:cNvSpPr txBox="1">
            <a:spLocks/>
          </p:cNvSpPr>
          <p:nvPr/>
        </p:nvSpPr>
        <p:spPr bwMode="auto">
          <a:xfrm>
            <a:off x="323850" y="1196975"/>
            <a:ext cx="79930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SzPct val="100000"/>
            </a:pPr>
            <a:r>
              <a:rPr lang="en-GB" altLang="sv-SE" sz="2400">
                <a:latin typeface="Century Gothic" panose="020B0502020202020204" pitchFamily="34" charset="0"/>
              </a:rPr>
              <a:t>Users can</a:t>
            </a:r>
          </a:p>
          <a:p>
            <a:pPr lvl="2" eaLnBrk="1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GB" altLang="sv-SE" sz="2400">
                <a:latin typeface="Century Gothic" panose="020B0502020202020204" pitchFamily="34" charset="0"/>
              </a:rPr>
              <a:t>have access to 20GB of storage space for research data</a:t>
            </a:r>
          </a:p>
          <a:p>
            <a:pPr lvl="2" eaLnBrk="1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GB" altLang="sv-SE" sz="2400">
                <a:latin typeface="Century Gothic" panose="020B0502020202020204" pitchFamily="34" charset="0"/>
              </a:rPr>
              <a:t>access and manage files from any device and any location</a:t>
            </a:r>
          </a:p>
          <a:p>
            <a:pPr lvl="2" eaLnBrk="1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GB" altLang="sv-SE" sz="2400">
                <a:latin typeface="Century Gothic" panose="020B0502020202020204" pitchFamily="34" charset="0"/>
              </a:rPr>
              <a:t>define with whom to exchange data, for how long and how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endParaRPr lang="en-GB" altLang="sv-SE" sz="240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endParaRPr lang="en-US" altLang="sv-SE" sz="2400">
              <a:latin typeface="Century Gothic" panose="020B0502020202020204" pitchFamily="34" charset="0"/>
            </a:endParaRP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6250"/>
            <a:ext cx="44307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Grafik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9" t="-1173" r="-8151" b="-3253"/>
          <a:stretch>
            <a:fillRect/>
          </a:stretch>
        </p:blipFill>
        <p:spPr>
          <a:xfrm>
            <a:off x="4392613" y="4035425"/>
            <a:ext cx="4787900" cy="2633663"/>
          </a:xfrm>
        </p:spPr>
      </p:pic>
    </p:spTree>
    <p:extLst>
      <p:ext uri="{BB962C8B-B14F-4D97-AF65-F5344CB8AC3E}">
        <p14:creationId xmlns:p14="http://schemas.microsoft.com/office/powerpoint/2010/main" val="5574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GB" altLang="sv-SE" smtClean="0"/>
              <a:t>It’s simple to use</a:t>
            </a:r>
          </a:p>
        </p:txBody>
      </p:sp>
      <p:sp>
        <p:nvSpPr>
          <p:cNvPr id="49155" name="Segnaposto contenuto 4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sv-SE" smtClean="0"/>
              <a:t>Intuitive and simple user interface</a:t>
            </a:r>
          </a:p>
          <a:p>
            <a:pPr eaLnBrk="1" hangingPunct="1"/>
            <a:r>
              <a:rPr lang="en-GB" altLang="sv-SE" smtClean="0"/>
              <a:t>User-friendly interface and easy-to-use storage facilities </a:t>
            </a:r>
          </a:p>
          <a:p>
            <a:pPr eaLnBrk="1" hangingPunct="1"/>
            <a:r>
              <a:rPr lang="en-GB" altLang="sv-SE" smtClean="0"/>
              <a:t>Drag or drop files for storage</a:t>
            </a:r>
          </a:p>
          <a:p>
            <a:pPr eaLnBrk="1" hangingPunct="1"/>
            <a:r>
              <a:rPr lang="en-GB" altLang="sv-SE" smtClean="0"/>
              <a:t>Create new files and folders</a:t>
            </a:r>
          </a:p>
          <a:p>
            <a:pPr eaLnBrk="1" hangingPunct="1"/>
            <a:r>
              <a:rPr lang="en-GB" altLang="sv-SE" smtClean="0"/>
              <a:t>Share data with others with one click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811588"/>
            <a:ext cx="1247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 descr="screenshot_future.png"/>
          <p:cNvPicPr>
            <a:picLocks noChangeAspect="1"/>
          </p:cNvPicPr>
          <p:nvPr/>
        </p:nvPicPr>
        <p:blipFill>
          <a:blip r:embed="rId3"/>
          <a:srcRect t="-10870" b="-10870"/>
          <a:stretch>
            <a:fillRect/>
          </a:stretch>
        </p:blipFill>
        <p:spPr>
          <a:xfrm>
            <a:off x="755650" y="3429000"/>
            <a:ext cx="62357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34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US" altLang="sv-SE" smtClean="0"/>
              <a:t>Synchronise your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381125"/>
            <a:ext cx="8229600" cy="51435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Synchronise </a:t>
            </a:r>
            <a:r>
              <a:rPr lang="en-GB" dirty="0"/>
              <a:t>B2DROP with your computer using </a:t>
            </a:r>
            <a:r>
              <a:rPr lang="en-GB" dirty="0" err="1" smtClean="0"/>
              <a:t>ownCloud</a:t>
            </a:r>
            <a:r>
              <a:rPr lang="en-GB" dirty="0" smtClean="0"/>
              <a:t> </a:t>
            </a:r>
            <a:r>
              <a:rPr lang="en-GB" dirty="0"/>
              <a:t>desktop </a:t>
            </a:r>
            <a:r>
              <a:rPr lang="en-GB" dirty="0" smtClean="0"/>
              <a:t>clients by downloading </a:t>
            </a:r>
            <a:r>
              <a:rPr lang="en-GB" dirty="0"/>
              <a:t>the latest version of </a:t>
            </a:r>
            <a:r>
              <a:rPr lang="en-GB" dirty="0" err="1" smtClean="0"/>
              <a:t>ownCloud</a:t>
            </a:r>
            <a:r>
              <a:rPr lang="en-GB" dirty="0" smtClean="0"/>
              <a:t> </a:t>
            </a:r>
            <a:r>
              <a:rPr lang="en-GB" dirty="0"/>
              <a:t>Desktop Synchronization Client </a:t>
            </a:r>
            <a:r>
              <a:rPr lang="en-GB" dirty="0" err="1" smtClean="0">
                <a:hlinkClick r:id="rId2"/>
              </a:rPr>
              <a:t>ownCloud</a:t>
            </a:r>
            <a:r>
              <a:rPr lang="en-GB" dirty="0" smtClean="0">
                <a:hlinkClick r:id="rId2"/>
              </a:rPr>
              <a:t> </a:t>
            </a:r>
            <a:r>
              <a:rPr lang="en-GB" dirty="0">
                <a:hlinkClick r:id="rId2"/>
              </a:rPr>
              <a:t>Website</a:t>
            </a:r>
            <a:r>
              <a:rPr lang="en-GB" dirty="0"/>
              <a:t>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b="1" dirty="0" err="1" smtClean="0"/>
              <a:t>MacOS</a:t>
            </a:r>
            <a:endParaRPr lang="en-GB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Linux Distributions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Windows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After download and installation enter the URL </a:t>
            </a:r>
            <a:r>
              <a:rPr lang="en-GB" dirty="0"/>
              <a:t>of the B2DROP </a:t>
            </a:r>
            <a:r>
              <a:rPr lang="en-GB" dirty="0" err="1"/>
              <a:t>ownCloud</a:t>
            </a:r>
            <a:r>
              <a:rPr lang="en-GB" dirty="0"/>
              <a:t> </a:t>
            </a:r>
            <a:r>
              <a:rPr lang="en-GB" dirty="0" smtClean="0"/>
              <a:t>server </a:t>
            </a:r>
            <a:r>
              <a:rPr lang="en-GB" dirty="0" smtClean="0">
                <a:hlinkClick r:id="rId3"/>
              </a:rPr>
              <a:t>https://b2drop.eudat.eu/</a:t>
            </a:r>
            <a:r>
              <a:rPr lang="en-GB" dirty="0" smtClean="0"/>
              <a:t> and enter</a:t>
            </a:r>
            <a:r>
              <a:rPr lang="en-GB" dirty="0"/>
              <a:t> your </a:t>
            </a:r>
            <a:r>
              <a:rPr lang="en-GB" dirty="0" smtClean="0"/>
              <a:t>B2DROP username </a:t>
            </a:r>
            <a:r>
              <a:rPr lang="en-GB" dirty="0"/>
              <a:t>(e-mail address) and password</a:t>
            </a:r>
            <a:r>
              <a:rPr lang="en-GB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i="1" dirty="0"/>
              <a:t>Note that </a:t>
            </a:r>
            <a:r>
              <a:rPr lang="en-GB" i="1" dirty="0" smtClean="0"/>
              <a:t>using this client allows you to work on your files while offline, and synchronise when you reconnect to the network.</a:t>
            </a:r>
            <a:endParaRPr lang="en-GB" i="1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/>
          </a:p>
        </p:txBody>
      </p:sp>
      <p:sp>
        <p:nvSpPr>
          <p:cNvPr id="50180" name="AutoShape 2" descr="https://owncloud.org/wp-content/themes/owncloudorgnew/assets/img/common/logo_ownclou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15954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5" descr="data:image/jpeg;base64,/9j/4AAQSkZJRgABAQAAAQABAAD/2wCEAAkGBxQTEhUUEhQUFBUWGRYXGBUWFxUfGBcXGBgXFhQYGBcaHCggGRslHxcaITEhJSwrLjEuFx8zODMsNygtLiwBCgoKDg0OGxAQGzQmICYwNywuNCw3LzQtLCwsLzQ0LCwtLCwtLCwsLCwsLywsLCwsLDQsLCwsLCwsLCwsLCwsLP/AABEIAHcBaAMBIgACEQEDEQH/xAAcAAEAAQUBAQAAAAAAAAAAAAAABwEEBQYIAwL/xABLEAABAwIDAwcJBAUKBgMAAAABAAIDBBEFEiEGBzETIkFRYXFyFDI1UoGRobGyIzM0c0Jis8HRFyRDU2OCkpOi4RVEZHTC0hYlJv/EABkBAQADAQEAAAAAAAAAAAAAAAADBAUCAf/EACsRAAICAgAFAwMEAwAAAAAAAAABAgMEERITITEyM1FxImGBFCNCkUHR8P/aAAwDAQACEQMRAD8AnFERAFS6+JpmsBc4hrQLkk2AA4klRPthvQcS6Oh0bwM5Gp/LaeA7T7lJXXKb0iOy2Na3IkvF8bp6Zt55WR34AnnHubxK0rEd7dMzSGKWbtNmNPtNz8FDs8znuL3uc9x4ucSSe8leauRxYrv1M+ebN+PQk2XfDLfm0sYHbI4/JoXpBvif+nSNPhlI+BYVFyKT9PX7EX6q33J82X3gU9ZIImMlZIQSGuaCNBc85pIt32W4KLdyuDWbLVOHnfZx+EavPtNh/dKlJULoxjPUTTolKUE5BERREwREQBERAEREAREQBFZYnisVPGZJ3tjZwu7pPQB1lWuB7S01XfyeUPLdS3UOA67HWy94XrZ5xLet9TLosLje1VLSkNnlDXHUN1LrdZA4BZDD8RjnYJIXtkY7g5p07U4Wls8Uk3rZdIiLw6CIiAIiIAiIgCIiAIiIAiIgCIiAIiIAiIgCIiAL5e6wudB0k9SqVHe97aQwwtpYzz5gS8j9GMaW73HTuBXcIOctI4smoRcmahvG21NW8wwutTsPEf0pH6R/V6h7Vo6ItWEFFaRiTm5y2wiIujgL0p4HPc1jBdzyGtHW5xsB7yvNb7ufwflat0zhzYACPG+4b7gHH3LmcuGLZ3XDjkokv4HhraaCKFvCNobfrPSfabrIKllVY7e+pupaWkFi5sehbVNpC60r2F7R0EX4X9bQm3UFkJpA0FzjZrQST0ADUlc247jr6irfVAlri/NH1sDfu/aAB7bqamrmbIMi/lJHSyLB7H48KylZNoHea8DoePO/j7VnFE009MnjJSW0ERF4ehFjsdxVtLA+d4c5rBchtrnW2l9Fpjd7lKSByNRqQOEfTp667jXKS2kRzthB6kyREVAtf2u2sjoGxulZI8SFwGTLplAJvcjrXMYuT0jqUlFbZpO+6lkPk8gBMTc7Tbg17i2xd3gWB7O1axurppH4hG6O+VgcZCOAYWkWJ7TbRSRgO8CmrZm07YZQXh33gZlsBc3AcVuFNSMjFo2MYONmtAHuCs81whwNFXkxss5kZHPm8OmkZiE/K3u92ZpPAsPm27hp7Fvu5OmkbDO91xE9zOTv0locJHDsPNF/1exSLU0ccgAkjY8DgHtBt3XGi07Gt49NSTvp3QzExkC7BHl4Ai13DTVHbKyHAkeKmNVnMlI3hFgtk9pY6+N0kTXsDX5CH5b3ADr6E6c5Zwqs009MuRkpLaKoo6/lepf6mo90f/utzwHF21UDJ2BzWvuQHWvoba2JC6lXKPVo4hbCb1FmSREXBIEXnPJlaXHgAT7hdR6N79Lb7mo90f8A7ruNcpdkcTsjDyZIyKzwmvE8MczQQ2RocAbXAPXZXi4fQ7T2EVji2KxUzOUnkbG3rJ4nqA4k9gWg4jvfiabQU75R6z3BgPcMrj77LuFcp9kRzthDyZJiKK6bfEL/AGlIQOtkocf8JYPmt72c2lp61pMD7kecw6Pb3t6u1ezqnHujyF0J9IszKItd2u2tioBGZWSP5QuAyZdMoBN8xHrLiMXJ6R3KSits2JFpuze8OCsnbBHHM1zgTd4Zbmi54OJW5L2UXF6YjOM1uIRUK0PEN6dNDLJE6Kcuje5hIEdiWkg2u/hokYSl2R5OyMPJm+osRsxjzK2ETRte1pc5tn2vzTY8CQi8aaemdJpraMuVzZtfi3lVZNLe7S4tZ4G6N9/H2roHaWr5Kknk6WxvI78pt8VzKBormJHuyhnS7RCIqq6ZxRERAF0Ju6wXyWijaRZ8n2r/ABOAsPYLD2KHNg8E8rrI4yLsac8nVlbrY95sPauiwqWXPtE0cGvvNhEVHKkaBo29zHOQpOSaefUEt7mCxefiB/eUGraN42N+VVry03ji+yZ1HKecR3m/uC1dalEOCBjZNnHYyRty2K5KiSAnmytzAfrs/iD/AKQpmXNuxdVyVfTOH9a1vsech+pdIhVMqOp79y7hS3Xr2KoiKsXDWN5Po2o8I+oLn2Dzm+JvzC6C3k+jajwj6gufYPOb4m/MLQxPBmZnea+DqlRfvy+7pfHJ9LVKCi/fl93S+OT6Wqrj+oi5lekzUd1fpKLuk+kqflAO6v0lF3SfSVPy7yvMiwvT/IXO+8f0lU+Jv0NXRC533j+kqnxN+hq9xPN/B5neC+SQ9yP4Ob88/s41Iqjrcj+Dm/PP7ONSKor/AFGT4/pROUz/ABXQe7L0bT9zvqK58P8AFdB7svRtP3O+oq3l+H5KOD5v4NpREWeahb4h91J4H/IrlpvAdy6lxD7qTwP+RXLTeA7lew+zM7P/AInSWxX4Cl/KZ8lf4tiDIIXzSGzGAuPXp0DtPBWGxf4Cm/KZ8lp++zEi2CGAf0r3Od4Y7WHvcD/dVZQ47NfctynwVcX2Iz2kx+WtmMsp6wxl+bG31R+89Kzey272orGCUlsMZ81zwSXDra0dHaVh9kcJFVVwwnzXOu+3qN5zvfa3tXSLIwAAAAALADoA4AK3fby0oxKOPTzW5TIYxrdTURRl8MjZ8ouWBpa4jpyi5BPYtKwbFJKaZk0Js9pv2OHS09hXTxUV7QbrJZqmWWGWJjJHFwaQ64J1dwFuNz7VxVkb2rCS7F4dOskrCq1s0McrPNkaHD2i9v3KN9+nm0nim+Ua3rZDCn0tJHBK5r3MuMzb2tckcVou/TzaTxTfKNRU65q0TZDboe/savum9JR+GT6VPagTdN6Sj8Mn0qe17leZ5hen+Si5p2r/ABtV+fL9ZXS11zTtX+NqvzpfrK7w+7I87xRMG5/0c38yT6kTc/6Ob+ZJ9SKvb5stUenH4Mvt96Oqvy3fuXOa6b2ipOVpZ4+JfG8AduU2+Kg3Y/Yeets/WKH+tcPO8Df0u/grONNRg9lTMrlKa0jX8PoZJ3iOFjpHu4NaPieodp0UkQbqi2kldI7PUlhMbG+Y1w1t+uTw6lImzuztPRx5IGWv5zzq9/a537uCy1lxZlNv6TurDil9fVnKqopk2z3aiokdNSubG92r43eY4+sCPNJ6egrG7N7qXiQPrHtyN15NhJzdjnaWb3KysiHDvZUeLZxa0ZzdDs/yFMZ3iz57EX6IxfIPbcn3dS35fMbQBYaAaABfSzpycpNs1a4KEVFBa3t7jnklHI8Gz3fZx+N19R3C59i2MqEN7uN8tVCFpuynBB7ZHWze4AD3ruiHHPRHkWcEG/8AJoYREWqYpeYLfyiC3HlYrf42rp8LnDYik5Wvpm/2jXHuZzz9K6PCoZb6o08FfS2VREVQvGsbyfRtR4R9QXPsHnN8TfmF0FvJ9G1HhH1Bc+wec3xN+YWhieDMzO818HVKi/fl93S+OT6WqUFGO/Fv2VMeqR497R/BVcf1EXMn0mafur9JRd0n0lT8uft1z7YlB25x/pP8F0CpMvzIsL0/yFzvvH9JVPib9DV0OVztvCeHYjVEeuB7mtB+SYnm/g8zvBfJIu5H8HN+ef2cakVR3uSH8zl/Pd+zjUiKK/1GT4/pROUz/FdB7svRtP3O+ornw/xXQe7L0bT9zvqKt5fh+Sjg+b+DaURFnmoW+IfdSeB/yK5abwHcupcQ+6k8D/kVy03gO5XsPszOz/4nSWxf4Cl/KZ8lG++9384px0ck74v1+QUkbF/gKX8pnyWh78aM/wA2mA0+0jJ7Tlcz5O9yip9b+ya9fsf0YLc63/7Duik/8VOgXPm7PEBDiEJdoH5o7nreOb8QB7V0EEyl9Z5hP9vX3KoqFRptfvJlpaqSCOKJ7WZRdxde5AJGh7VDCDm9Is2WRrW5EmKLN+nm0nim+Ua3LYXHpK2m5eRjWEvc0Bt7WbpfXtutN36ebSeKb5RqWhONqTIciSlQ2v8AupE4J6L+xfWd3W73lbbuoF8Rjv6sn0qeeTHUPcFatv5ctaKVONzI8WzlrO7rd7yvgrqjkx1D3Bc17V/jar86X6yvabuY2tHN+PyknvZMG5/0c38yT6kTc/6Ob+ZJ9SKhb5s06PTj8G7FfMbbaAWA0AHBfatq6o5Nuc+YPOPqj1u4dPZdRkrLlF8teDqNV9IAiIgCKhKsMbxmKlidLM7K0e9x6GtHSSvUt9EeNpLbMZtvtI2ipi+45R12xN63dduocT7FzxI8uJc4kuJJJPEk6kk9ay+1W0MldOZZNANGMB0Y3q7T1lYZadFXBHr3MfIu5kunYIi9aWndI9rI2lz3kNa0cSTwCmK5Im5XCi6eWoI5sbcjT1vfqfcB/qCmNYbZPA20dNHCNSBd7vWedXH93cFmVlXT45tm3RXy4JBEVvVV0cVjLIyMHgXua2/dc6qImMBvJ9G1HhH1Bc/U/nt8TfmFMe83aqmNG+CKVkskmUWjcHWFwSSRoFEmDU5kqIWDi6SNvvcFo4ycYPZl5bUrEkdQLT96ODOqaF2QXfERKAOJyghwHsJW3hCFQjJxaaNKcVKLizlzD6x8MjJYzZ7HBzT0XHX1hTXgm8yjlYOWcYH/AKTXAlt+nK4DUKw2u3XMmc6Wkc2J7rl0bhzCetpHmd2o7loVVu/xBht5OXdrHMIPxv8ABXpOq5dXozYq6h6S2iSce3m0kTDyDuXktzQAQwHoLnHo7AoTqJ3Pc57zmc4lzj1km5PvK2Wk3e4hIbeTlg63uYAPiT8FIOx+7NlO5s1S4TSNsWsA+zYevXVx+ARSqpXR7Eo3XtbWkZvd5g5paKJjxZ7ryPHSC7Wx7QLD2LZ1QBCVQlLie2aUYqKSRyof4qWti9vqOmo4oZXPD2A3AYSOJPFa2d11f6sX+Z/sqfyXV/qxf5n+y0rJVTWmzKqjdW9qJIP8qOH+vL/luXtR7x6GWRkbHSZnuaxt43DVxsNejio4/kur/Vi/zP8AZX2B7t66Kpgke2LKyWN7rP1s1wJsLdigdVOu5YV2RvxJgrvupPA/6SuW28B3LqarbmY9o4lrgO8iwUHN3W19vNi/zP8AZMWcYp7Z7mVylrhRLuxX4Cl/KZ8lTbLAxWUskOgcecwnoe3Vvs6ParjZqjdDSwRPtnZG1rrG4uBrYrJkKs5altFtR3DT9jlmaJ0bi1wcx7TYg6Frh+9S9spvOhfGGVhMcjQByliWP7TbzT1hZrbPYSGt54PJTgW5QC4d1B7envGqjDEN29fGebEJR60bm/JxBV3jruX1dGZ/LtoluPVEkY1vJo4mExP5d9jlYwG1+jM4jQKEK2qfNI+R/OfI4uNulzjwA+ACz1PsFiDzbyZ7e1xYB81IWxG7YU72z1LmySt1YxvmMPrEnzndXADtROqldHtnklde0mtI2vY3CjS0cMJ0c1t3eN3Od8StG36ebSeKb5RqUgFo29DZmetEApww8mZM2Z1vODLW014FVaZ/ucTLl8P2nGJH26b0lH4ZPpU9qKdgthqulrGTTCPIGvByvudRYaWUrLrJkpT2jzEi4w00UXNO1f42q/Pl+srpYlQvjm7itlqZ5WCLLJJI9t362c4kX0XWLOMW9s4zISklwo3Lc/6Ob+ZJ9SLIbvMGlpKQQzBoeHvPNNxZxuNUUFrTm2ixUmoJP2NnXy4L6RcEhouMVc+FnPGwz0JOsY8+n8B/q+w8OFwFksK2+oZgLTtjPqy8w+86fFbLIwEEEAg6EHgQeN1Fu1+67MTJQ2BOpgcdL/2bjw7jp2qeHBPpPo/cr2cyHWHVe3+iS4cQifqySNw62vafkV8VWLQRi8k0TB+s9g+ZXM1bQvicWSxujcP0XtIPx4heFlOsRe5Wec1/EnDaDefSxAiC9Q/oy3DB3uI19iiTaDH56yTlJ3XtfK0aMYDxDR0fPRYtFPXTGHYrW5E7O/YIiymB4BUVbstPE5/W+1mN8T+A7uKlbS6shSbekYwC+g1J4AcSeoBTRu02JNMPKKgfbuHNYf6Jp43/AFz8Fe7Gbv4qO0kh5af1iObH4B1/rHq6FuoCoX5HF9MexpY+Lw/VLuLKqIqheCjTfVSPkjpuTjfJZ8l8jXOtzW8bA2Ulou658ElI4shxxcTmil2arJDZlLOe0xvA/wATgAFJu7zd86nkFRVEcoBzIwb5CdC5x67aADtUlJZSzyZSWuxBXiQg99ygCqiKuWgqWVUQFLKqIgCoQqogKWVbIiAWVLKqICmVLKqICllVEQFLJZVRAUsgCqiAKllVEBSyqiIChCWVUQFA1FVEAREQBERAWWI4XFO3LNEyQdTgDbu6lp+I7qKN5vG6aE9TXBzfc8E/Fb6i7jZKPZnEq4S8kRVJudH6NUbdsY/c5fcG51n6dU8+GNo+JJUpIu/1FnuRfpavY03Ct2lDCbljpj1yuuP8IAb8Ft0ELWANY0NaOAaAAPYF6Io5TlLuyaMIx8UERFydBERAFg9pMVlhdTsgbG588hZ9oXACzHPvzfCs4tU20hc+agax7o3Gd9ntDSW/YycA4EdntQGWwt9XmPlDYGttoY3PJvfpzDha6xdNjNXUh0tJHAIASGOmc/NNY2Lm5fMbpoTe/Ur+HCpmRzB1TJOXsLWh7YxlNiLgsaONxx6l4bAzNdh9Pl/RYGOHS1zea5pHQQQgPagx4S0skwYWPiEgfE7iySMElpI4jt6QQsS3aOsZTNq5YIHQljZHCN7+UawgEkBws4i/C688KOdmKyt1je+QNI4OLIQyQjrGYWv2LDSRTiko2VM/8ymbHHLybA1zA5reTa95J5hPNLhb4oDcsbxp0fIMga2SWoJEeYkMADcznuI1ta2g1N0wvEajlzBVRsByZ2SxZ+TcAbOac3muFxpfUdy+cfpKaYw00uZj3Znwll2uaYwASx44EBw06QrPDKiop6tlJPKKhksb3xyFoEreTLcwkto4HMLGwQHvLjFRNNJFRsiywkNkmmLsvKEXyMazVxAtc30uFcYXi8j2TCWPk5oLhzQSWO5uZjmOIF2n4aqy2GdYVUZ+8ZVTl46bPcXsPcWkW7lk5sSZJ5TE25dCznm3Nu9jiAD1gDUdo60B97O4gailhmcA0yMa8gXsCRwF1hv/AJQ//hr6zIzO3NzLnLzX5OPHgrPY/BpXUVM5tbURgxMIY0QWbpwGaMm3esaB/wDn5emzZNe6U3KA37FKkxQyyAAljHvAPAlrSQD7lgsa2lkhpKeoZEJHSmLNGCb2e3M7J1kWNlk9pJmijqHXGXkZDe+liw21WCrQRTYYDoRLS/sygMvjOOiOjNVDlkBDHNuTYhxA6Owr7x/GDAY44mcrPMSI2XsOaLve91tGtuL961Daj+axVFKdIpS2Wm6geUaZoR3EhwHU49Sz2LEMxWke/Rr4Z42k8OUux1r9ZA/0lAe8OJ1UU0TKqOIsmJa2SDPZjwC4Ne119CAbOvxFulfWIYtO6pNNSsizsY2SR8xdlaHEhga1uricp1uLaKmOV9TDNEWmAwySxxZSx/Kc/ic2fL8F5Yph0NVUPEcskFVA1oMkehyvuWhwOkjdD3daAvMJxKaWOVr4hHPESyxzck85Q5jmutcsN/ZYhYjGMZr4Ay8dI98jxHGxrpcz3Hq04AXJPQAr/ZrFJi6ogqixz6YsvK0Wa9j2lwJH6LhlN+jgvHZ5hqp3VzwcgBjpWkcI78+W3W8gW7GjrQHti+LVDamKngZC4vifITIXgDK5rbDL4ldwVNSyKZ9Q2EFjS5gjLyDZpJzZu4cFhsdpXyYnA2OV8J8nmOdgaTblGaWcCFlpKN8VLOJJ3zkskIc8MBAyHQZABb+KA+NkMf8ALIA9zeTkFhJH6pIDmkX1ykEEFeeHYpUVFK2WFkIkL3gteX5crXObcEa30CwtAPJoaOtb5hhhiqR/Z2HJynwEm/6rj1LMbAfgmeOX9o5AeWz2K1lQ4l0dM2NkskT7OkzfZktJbcW4hI8XrJZahsEVOWQScnz3yBzjka/oBA85euxH3dR/3VV+0KwJbWB2JPo5GAsmJ5IxhznkRRnmuvobcBY6hAZmfak+QTVTY8skOdronnhIx2VzSRxHas7W1JZC+QAEtY59ugkNLrLTcRhhGBzmnc6RskT5C91i9z3HNIX24Ove46LLacYlHkcrrjLyDzfosWG2qAxOM7SyxUMNTHEx8kvJ/Zkm13tzEAjVZwYnH5P5Rf7Pk+Vv+rlzLV6oWocMvxEtH8grct+yOG/9TyVv+mP29+7JzL9aAz+xmNyVcDpJo2xPa8sLWkm1g0636dUXnsb/AM3/AN1N/wCKIDY0REAREQBERAEREAREQBERAEREAVpWYcyV8T3gl0Li9liRZxaWm46dCURAXawVXspA97ngyxmQ3kEUr2NeetzWnj2ixREBkosMibDyDGhkWUsyt0s0ixt7+K8pMGidTeTObeHII8pJ80Cw1437URAeddgMMsTI5A48nbI/O4SNIFg4SDW9veqYVgEUDzI3O+RwymSV7nuy8coJ80dgREB84ls7DNJyt5I5bZTJE9zHOb0B1tHAdF+C98OwaKGJ0UbSGuzFxJJc4u0c5zjqT2oiA98NoWQRMijBDI2hrQSSbDhqeK8qHCIooeQa28fOu1xvcOJLgb8eJREBim7F02jSZnRggiF00hiFuAyE6jsOizFbhzJeTzg/ZvbI2xtZzb29mvBEQHjjeCw1TAyduZocHixIIcOBBGq9cUwyKoZyczczbgjUghw4OaRq0jrCIgMdS7Kwte17nTTOYbs5WV7gwjgQ29r9puV74ps9FO8SEyRyAZeUie5ji3jlJGjh3oiApDs5A2CSANdklvyhzOL3kixLnk3JtorRux0AAAkqgALAComAA6AOdoiIC7xXZ6KokbI8ytexpYHRyPYcriCQcpF+C9KHA44mSMDpXiQZXcpK9+liOaXE5eJ4KiIC5gw6NsIgAvGGcnlOt22y2N+Oi+cHwuOmibDCCGNvYEknU34nVEQH1h2HMhDhGCA975Dck855zO49F+hKLDmROlcwEGZ/KPuSbuytbp1CzRoqIgPOhwaKJsjGN5krnPcwm7bv8+wPAHq4LGDYumsGkzOiHCF00hi7Bkvw7OCIgMvXYbHKGB4No3tkbY2s5mreHR2Lz/4PF5T5Tl+2ycnmubZb34cL9qqiA9KDD2Q5+TBHKPdI65J5zuPHgNO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 Access and Re-use Services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B2SHARE</a:t>
            </a:r>
          </a:p>
          <a:p>
            <a:r>
              <a:rPr lang="sv-SE" dirty="0" smtClean="0"/>
              <a:t>B2DROP</a:t>
            </a:r>
          </a:p>
          <a:p>
            <a:r>
              <a:rPr lang="sv-SE" dirty="0" smtClean="0"/>
              <a:t>B2FIND</a:t>
            </a:r>
          </a:p>
          <a:p>
            <a:r>
              <a:rPr lang="sv-SE" dirty="0" smtClean="0"/>
              <a:t>B2ACCESS</a:t>
            </a:r>
          </a:p>
          <a:p>
            <a:r>
              <a:rPr lang="sv-SE" dirty="0" smtClean="0"/>
              <a:t>Registry Services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865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GB" altLang="sv-SE" smtClean="0"/>
              <a:t>Mount your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You can </a:t>
            </a:r>
            <a:r>
              <a:rPr lang="en-GB" dirty="0"/>
              <a:t>mount B2DROP as a drive to </a:t>
            </a:r>
            <a:r>
              <a:rPr lang="en-GB" dirty="0" smtClean="0"/>
              <a:t>your </a:t>
            </a:r>
            <a:r>
              <a:rPr lang="en-GB" dirty="0"/>
              <a:t>desktop machines via </a:t>
            </a:r>
            <a:r>
              <a:rPr lang="en-GB" dirty="0" smtClean="0"/>
              <a:t>WebDAV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Y</a:t>
            </a:r>
            <a:r>
              <a:rPr lang="en-GB" dirty="0" smtClean="0"/>
              <a:t>our B2DROP folder then appears in your file browser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You can work on files, which will synchronise automatically with the B2DROP server on save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Supported for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b="1" dirty="0" err="1"/>
              <a:t>MacOS</a:t>
            </a:r>
            <a:endParaRPr lang="en-GB" b="1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b="1" dirty="0"/>
              <a:t>Linux Distributions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b="1" dirty="0"/>
              <a:t>Windows</a:t>
            </a: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200" i="1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200" i="1" dirty="0" smtClean="0">
                <a:solidFill>
                  <a:prstClr val="black"/>
                </a:solidFill>
              </a:rPr>
              <a:t>Note </a:t>
            </a:r>
            <a:r>
              <a:rPr lang="en-GB" sz="2200" i="1" dirty="0">
                <a:solidFill>
                  <a:prstClr val="black"/>
                </a:solidFill>
              </a:rPr>
              <a:t>that </a:t>
            </a:r>
            <a:r>
              <a:rPr lang="en-GB" sz="2200" i="1" dirty="0" smtClean="0">
                <a:solidFill>
                  <a:prstClr val="black"/>
                </a:solidFill>
              </a:rPr>
              <a:t>mounting your folder through WebDAV only works while you are connected to </a:t>
            </a:r>
            <a:r>
              <a:rPr lang="en-GB" sz="2200" i="1" dirty="0">
                <a:solidFill>
                  <a:prstClr val="black"/>
                </a:solidFill>
              </a:rPr>
              <a:t>the network.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229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US" altLang="sv-SE" smtClean="0"/>
              <a:t>B2DROP Supports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381125"/>
            <a:ext cx="8229600" cy="5143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Automatic file versioning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Access </a:t>
            </a:r>
            <a:r>
              <a:rPr lang="en-GB" dirty="0"/>
              <a:t>to the previous versions is straightforward on the web GUI and the desktop </a:t>
            </a:r>
            <a:r>
              <a:rPr lang="en-GB" dirty="0" smtClean="0"/>
              <a:t>client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latest file </a:t>
            </a:r>
            <a:r>
              <a:rPr lang="en-GB" dirty="0"/>
              <a:t>gets overwritten by the selected version, with other versions (including newer) retained.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preserve </a:t>
            </a:r>
            <a:r>
              <a:rPr lang="en-GB" dirty="0"/>
              <a:t>disk space, B2DROP preserves a subset of the versions, progressively reducing the number of retained versions as time goes by. </a:t>
            </a: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i="1" dirty="0" smtClean="0"/>
              <a:t>Note </a:t>
            </a:r>
            <a:r>
              <a:rPr lang="en-GB" i="1" dirty="0"/>
              <a:t>that B2DROP </a:t>
            </a:r>
            <a:r>
              <a:rPr lang="en-GB" i="1" dirty="0" smtClean="0"/>
              <a:t>removes older </a:t>
            </a:r>
            <a:r>
              <a:rPr lang="en-GB" i="1" dirty="0"/>
              <a:t>saved versions and/or </a:t>
            </a:r>
            <a:r>
              <a:rPr lang="en-GB" i="1" dirty="0" smtClean="0"/>
              <a:t>stops </a:t>
            </a:r>
            <a:r>
              <a:rPr lang="en-GB" i="1" dirty="0"/>
              <a:t>maintaining versions </a:t>
            </a:r>
            <a:r>
              <a:rPr lang="en-GB" i="1" dirty="0" smtClean="0"/>
              <a:t>when </a:t>
            </a:r>
            <a:r>
              <a:rPr lang="en-GB" i="1" dirty="0"/>
              <a:t>the user exceeds 50% of their quota.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/>
          </a:p>
        </p:txBody>
      </p:sp>
      <p:sp>
        <p:nvSpPr>
          <p:cNvPr id="55300" name="AutoShape 2" descr="https://owncloud.org/wp-content/themes/owncloudorgnew/assets/img/common/logo_ownclou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</p:txBody>
      </p:sp>
      <p:sp>
        <p:nvSpPr>
          <p:cNvPr id="55301" name="AutoShape 5" descr="data:image/jpeg;base64,/9j/4AAQSkZJRgABAQAAAQABAAD/2wCEAAkGBxQTEhUUEhQUFBUWGRYXGBUWFxUfGBcXGBgXFhQYGBcaHCggGRslHxcaITEhJSwrLjEuFx8zODMsNygtLiwBCgoKDg0OGxAQGzQmICYwNywuNCw3LzQtLCwsLzQ0LCwtLCwtLCwsLCwsLywsLCwsLDQsLCwsLCwsLCwsLCwsLP/AABEIAHcBaAMBIgACEQEDEQH/xAAcAAEAAQUBAQAAAAAAAAAAAAAABwEEBQYIAwL/xABLEAABAwIDAwcJBAUKBgMAAAABAAIDBBEFEiEGBzETIkFRYXFyFDI1UoGRobGyIzM0c0Jis8HRFyRDU2OCkpOi4RVEZHTC0hYlJv/EABkBAQADAQEAAAAAAAAAAAAAAAADBAUCAf/EACsRAAICAgAFAwMEAwAAAAAAAAABAgMEERITITEyM1FxImGBFCNCkUHR8P/aAAwDAQACEQMRAD8AnFERAFS6+JpmsBc4hrQLkk2AA4klRPthvQcS6Oh0bwM5Gp/LaeA7T7lJXXKb0iOy2Na3IkvF8bp6Zt55WR34AnnHubxK0rEd7dMzSGKWbtNmNPtNz8FDs8znuL3uc9x4ucSSe8leauRxYrv1M+ebN+PQk2XfDLfm0sYHbI4/JoXpBvif+nSNPhlI+BYVFyKT9PX7EX6q33J82X3gU9ZIImMlZIQSGuaCNBc85pIt32W4KLdyuDWbLVOHnfZx+EavPtNh/dKlJULoxjPUTTolKUE5BERREwREQBERAEREAREQBFZYnisVPGZJ3tjZwu7pPQB1lWuB7S01XfyeUPLdS3UOA67HWy94XrZ5xLet9TLosLje1VLSkNnlDXHUN1LrdZA4BZDD8RjnYJIXtkY7g5p07U4Wls8Uk3rZdIiLw6CIiAIiIAiIgCIiAIiIAiIgCIiAIiIAiIgCIiAL5e6wudB0k9SqVHe97aQwwtpYzz5gS8j9GMaW73HTuBXcIOctI4smoRcmahvG21NW8wwutTsPEf0pH6R/V6h7Vo6ItWEFFaRiTm5y2wiIujgL0p4HPc1jBdzyGtHW5xsB7yvNb7ufwflat0zhzYACPG+4b7gHH3LmcuGLZ3XDjkokv4HhraaCKFvCNobfrPSfabrIKllVY7e+pupaWkFi5sehbVNpC60r2F7R0EX4X9bQm3UFkJpA0FzjZrQST0ADUlc247jr6irfVAlri/NH1sDfu/aAB7bqamrmbIMi/lJHSyLB7H48KylZNoHea8DoePO/j7VnFE009MnjJSW0ERF4ehFjsdxVtLA+d4c5rBchtrnW2l9Fpjd7lKSByNRqQOEfTp667jXKS2kRzthB6kyREVAtf2u2sjoGxulZI8SFwGTLplAJvcjrXMYuT0jqUlFbZpO+6lkPk8gBMTc7Tbg17i2xd3gWB7O1axurppH4hG6O+VgcZCOAYWkWJ7TbRSRgO8CmrZm07YZQXh33gZlsBc3AcVuFNSMjFo2MYONmtAHuCs81whwNFXkxss5kZHPm8OmkZiE/K3u92ZpPAsPm27hp7Fvu5OmkbDO91xE9zOTv0locJHDsPNF/1exSLU0ccgAkjY8DgHtBt3XGi07Gt49NSTvp3QzExkC7BHl4Ai13DTVHbKyHAkeKmNVnMlI3hFgtk9pY6+N0kTXsDX5CH5b3ADr6E6c5Zwqs009MuRkpLaKoo6/lepf6mo90f/utzwHF21UDJ2BzWvuQHWvoba2JC6lXKPVo4hbCb1FmSREXBIEXnPJlaXHgAT7hdR6N79Lb7mo90f8A7ruNcpdkcTsjDyZIyKzwmvE8MczQQ2RocAbXAPXZXi4fQ7T2EVji2KxUzOUnkbG3rJ4nqA4k9gWg4jvfiabQU75R6z3BgPcMrj77LuFcp9kRzthDyZJiKK6bfEL/AGlIQOtkocf8JYPmt72c2lp61pMD7kecw6Pb3t6u1ezqnHujyF0J9IszKItd2u2tioBGZWSP5QuAyZdMoBN8xHrLiMXJ6R3KSits2JFpuze8OCsnbBHHM1zgTd4Zbmi54OJW5L2UXF6YjOM1uIRUK0PEN6dNDLJE6Kcuje5hIEdiWkg2u/hokYSl2R5OyMPJm+osRsxjzK2ETRte1pc5tn2vzTY8CQi8aaemdJpraMuVzZtfi3lVZNLe7S4tZ4G6N9/H2roHaWr5Kknk6WxvI78pt8VzKBormJHuyhnS7RCIqq6ZxRERAF0Ju6wXyWijaRZ8n2r/ABOAsPYLD2KHNg8E8rrI4yLsac8nVlbrY95sPauiwqWXPtE0cGvvNhEVHKkaBo29zHOQpOSaefUEt7mCxefiB/eUGraN42N+VVry03ji+yZ1HKecR3m/uC1dalEOCBjZNnHYyRty2K5KiSAnmytzAfrs/iD/AKQpmXNuxdVyVfTOH9a1vsech+pdIhVMqOp79y7hS3Xr2KoiKsXDWN5Po2o8I+oLn2Dzm+JvzC6C3k+jajwj6gufYPOb4m/MLQxPBmZnea+DqlRfvy+7pfHJ9LVKCi/fl93S+OT6Wqrj+oi5lekzUd1fpKLuk+kqflAO6v0lF3SfSVPy7yvMiwvT/IXO+8f0lU+Jv0NXRC533j+kqnxN+hq9xPN/B5neC+SQ9yP4Ob88/s41Iqjrcj+Dm/PP7ONSKor/AFGT4/pROUz/ABXQe7L0bT9zvqK58P8AFdB7svRtP3O+oq3l+H5KOD5v4NpREWeahb4h91J4H/IrlpvAdy6lxD7qTwP+RXLTeA7lew+zM7P/AInSWxX4Cl/KZ8lf4tiDIIXzSGzGAuPXp0DtPBWGxf4Cm/KZ8lp++zEi2CGAf0r3Od4Y7WHvcD/dVZQ47NfctynwVcX2Iz2kx+WtmMsp6wxl+bG31R+89Kzey272orGCUlsMZ81zwSXDra0dHaVh9kcJFVVwwnzXOu+3qN5zvfa3tXSLIwAAAAALADoA4AK3fby0oxKOPTzW5TIYxrdTURRl8MjZ8ouWBpa4jpyi5BPYtKwbFJKaZk0Js9pv2OHS09hXTxUV7QbrJZqmWWGWJjJHFwaQ64J1dwFuNz7VxVkb2rCS7F4dOskrCq1s0McrPNkaHD2i9v3KN9+nm0nim+Ua3rZDCn0tJHBK5r3MuMzb2tckcVou/TzaTxTfKNRU65q0TZDboe/savum9JR+GT6VPagTdN6Sj8Mn0qe17leZ5hen+Si5p2r/ABtV+fL9ZXS11zTtX+NqvzpfrK7w+7I87xRMG5/0c38yT6kTc/6Ob+ZJ9SKvb5stUenH4Mvt96Oqvy3fuXOa6b2ipOVpZ4+JfG8AduU2+Kg3Y/Yeets/WKH+tcPO8Df0u/grONNRg9lTMrlKa0jX8PoZJ3iOFjpHu4NaPieodp0UkQbqi2kldI7PUlhMbG+Y1w1t+uTw6lImzuztPRx5IGWv5zzq9/a537uCy1lxZlNv6TurDil9fVnKqopk2z3aiokdNSubG92r43eY4+sCPNJ6egrG7N7qXiQPrHtyN15NhJzdjnaWb3KysiHDvZUeLZxa0ZzdDs/yFMZ3iz57EX6IxfIPbcn3dS35fMbQBYaAaABfSzpycpNs1a4KEVFBa3t7jnklHI8Gz3fZx+N19R3C59i2MqEN7uN8tVCFpuynBB7ZHWze4AD3ruiHHPRHkWcEG/8AJoYREWqYpeYLfyiC3HlYrf42rp8LnDYik5Wvpm/2jXHuZzz9K6PCoZb6o08FfS2VREVQvGsbyfRtR4R9QXPsHnN8TfmF0FvJ9G1HhH1Bc+wec3xN+YWhieDMzO818HVKi/fl93S+OT6WqUFGO/Fv2VMeqR497R/BVcf1EXMn0mafur9JRd0n0lT8uft1z7YlB25x/pP8F0CpMvzIsL0/yFzvvH9JVPib9DV0OVztvCeHYjVEeuB7mtB+SYnm/g8zvBfJIu5H8HN+ef2cakVR3uSH8zl/Pd+zjUiKK/1GT4/pROUz/FdB7svRtP3O+ornw/xXQe7L0bT9zvqKt5fh+Sjg+b+DaURFnmoW+IfdSeB/yK5abwHcupcQ+6k8D/kVy03gO5XsPszOz/4nSWxf4Cl/KZ8lG++9384px0ck74v1+QUkbF/gKX8pnyWh78aM/wA2mA0+0jJ7Tlcz5O9yip9b+ya9fsf0YLc63/7Duik/8VOgXPm7PEBDiEJdoH5o7nreOb8QB7V0EEyl9Z5hP9vX3KoqFRptfvJlpaqSCOKJ7WZRdxde5AJGh7VDCDm9Is2WRrW5EmKLN+nm0nim+Ua3LYXHpK2m5eRjWEvc0Bt7WbpfXtutN36ebSeKb5RqWhONqTIciSlQ2v8AupE4J6L+xfWd3W73lbbuoF8Rjv6sn0qeeTHUPcFatv5ctaKVONzI8WzlrO7rd7yvgrqjkx1D3Bc17V/jar86X6yvabuY2tHN+PyknvZMG5/0c38yT6kTc/6Ob+ZJ9SKhb5s06PTj8G7FfMbbaAWA0AHBfatq6o5Nuc+YPOPqj1u4dPZdRkrLlF8teDqNV9IAiIgCKhKsMbxmKlidLM7K0e9x6GtHSSvUt9EeNpLbMZtvtI2ipi+45R12xN63dduocT7FzxI8uJc4kuJJJPEk6kk9ay+1W0MldOZZNANGMB0Y3q7T1lYZadFXBHr3MfIu5kunYIi9aWndI9rI2lz3kNa0cSTwCmK5Im5XCi6eWoI5sbcjT1vfqfcB/qCmNYbZPA20dNHCNSBd7vWedXH93cFmVlXT45tm3RXy4JBEVvVV0cVjLIyMHgXua2/dc6qImMBvJ9G1HhH1Bc/U/nt8TfmFMe83aqmNG+CKVkskmUWjcHWFwSSRoFEmDU5kqIWDi6SNvvcFo4ycYPZl5bUrEkdQLT96ODOqaF2QXfERKAOJyghwHsJW3hCFQjJxaaNKcVKLizlzD6x8MjJYzZ7HBzT0XHX1hTXgm8yjlYOWcYH/AKTXAlt+nK4DUKw2u3XMmc6Wkc2J7rl0bhzCetpHmd2o7loVVu/xBht5OXdrHMIPxv8ABXpOq5dXozYq6h6S2iSce3m0kTDyDuXktzQAQwHoLnHo7AoTqJ3Pc57zmc4lzj1km5PvK2Wk3e4hIbeTlg63uYAPiT8FIOx+7NlO5s1S4TSNsWsA+zYevXVx+ARSqpXR7Eo3XtbWkZvd5g5paKJjxZ7ryPHSC7Wx7QLD2LZ1QBCVQlLie2aUYqKSRyof4qWti9vqOmo4oZXPD2A3AYSOJPFa2d11f6sX+Z/sqfyXV/qxf5n+y0rJVTWmzKqjdW9qJIP8qOH+vL/luXtR7x6GWRkbHSZnuaxt43DVxsNejio4/kur/Vi/zP8AZX2B7t66Kpgke2LKyWN7rP1s1wJsLdigdVOu5YV2RvxJgrvupPA/6SuW28B3LqarbmY9o4lrgO8iwUHN3W19vNi/zP8AZMWcYp7Z7mVylrhRLuxX4Cl/KZ8lTbLAxWUskOgcecwnoe3Vvs6ParjZqjdDSwRPtnZG1rrG4uBrYrJkKs5altFtR3DT9jlmaJ0bi1wcx7TYg6Frh+9S9spvOhfGGVhMcjQByliWP7TbzT1hZrbPYSGt54PJTgW5QC4d1B7envGqjDEN29fGebEJR60bm/JxBV3jruX1dGZ/LtoluPVEkY1vJo4mExP5d9jlYwG1+jM4jQKEK2qfNI+R/OfI4uNulzjwA+ACz1PsFiDzbyZ7e1xYB81IWxG7YU72z1LmySt1YxvmMPrEnzndXADtROqldHtnklde0mtI2vY3CjS0cMJ0c1t3eN3Od8StG36ebSeKb5RqUgFo29DZmetEApww8mZM2Z1vODLW014FVaZ/ucTLl8P2nGJH26b0lH4ZPpU9qKdgthqulrGTTCPIGvByvudRYaWUrLrJkpT2jzEi4w00UXNO1f42q/Pl+srpYlQvjm7itlqZ5WCLLJJI9t362c4kX0XWLOMW9s4zISklwo3Lc/6Ob+ZJ9SLIbvMGlpKQQzBoeHvPNNxZxuNUUFrTm2ixUmoJP2NnXy4L6RcEhouMVc+FnPGwz0JOsY8+n8B/q+w8OFwFksK2+oZgLTtjPqy8w+86fFbLIwEEEAg6EHgQeN1Fu1+67MTJQ2BOpgcdL/2bjw7jp2qeHBPpPo/cr2cyHWHVe3+iS4cQifqySNw62vafkV8VWLQRi8k0TB+s9g+ZXM1bQvicWSxujcP0XtIPx4heFlOsRe5Wec1/EnDaDefSxAiC9Q/oy3DB3uI19iiTaDH56yTlJ3XtfK0aMYDxDR0fPRYtFPXTGHYrW5E7O/YIiymB4BUVbstPE5/W+1mN8T+A7uKlbS6shSbekYwC+g1J4AcSeoBTRu02JNMPKKgfbuHNYf6Jp43/AFz8Fe7Gbv4qO0kh5af1iObH4B1/rHq6FuoCoX5HF9MexpY+Lw/VLuLKqIqheCjTfVSPkjpuTjfJZ8l8jXOtzW8bA2Ulou658ElI4shxxcTmil2arJDZlLOe0xvA/wATgAFJu7zd86nkFRVEcoBzIwb5CdC5x67aADtUlJZSzyZSWuxBXiQg99ygCqiKuWgqWVUQFLKqIgCoQqogKWVbIiAWVLKqICmVLKqICllVEQFLJZVRAUsgCqiAKllVEBSyqiIChCWVUQFA1FVEAREQBERAWWI4XFO3LNEyQdTgDbu6lp+I7qKN5vG6aE9TXBzfc8E/Fb6i7jZKPZnEq4S8kRVJudH6NUbdsY/c5fcG51n6dU8+GNo+JJUpIu/1FnuRfpavY03Ct2lDCbljpj1yuuP8IAb8Ft0ELWANY0NaOAaAAPYF6Io5TlLuyaMIx8UERFydBERAFg9pMVlhdTsgbG588hZ9oXACzHPvzfCs4tU20hc+agax7o3Gd9ntDSW/YycA4EdntQGWwt9XmPlDYGttoY3PJvfpzDha6xdNjNXUh0tJHAIASGOmc/NNY2Lm5fMbpoTe/Ur+HCpmRzB1TJOXsLWh7YxlNiLgsaONxx6l4bAzNdh9Pl/RYGOHS1zea5pHQQQgPagx4S0skwYWPiEgfE7iySMElpI4jt6QQsS3aOsZTNq5YIHQljZHCN7+UawgEkBws4i/C688KOdmKyt1je+QNI4OLIQyQjrGYWv2LDSRTiko2VM/8ymbHHLybA1zA5reTa95J5hPNLhb4oDcsbxp0fIMga2SWoJEeYkMADcznuI1ta2g1N0wvEajlzBVRsByZ2SxZ+TcAbOac3muFxpfUdy+cfpKaYw00uZj3Znwll2uaYwASx44EBw06QrPDKiop6tlJPKKhksb3xyFoEreTLcwkto4HMLGwQHvLjFRNNJFRsiywkNkmmLsvKEXyMazVxAtc30uFcYXi8j2TCWPk5oLhzQSWO5uZjmOIF2n4aqy2GdYVUZ+8ZVTl46bPcXsPcWkW7lk5sSZJ5TE25dCznm3Nu9jiAD1gDUdo60B97O4gailhmcA0yMa8gXsCRwF1hv/AJQ//hr6zIzO3NzLnLzX5OPHgrPY/BpXUVM5tbURgxMIY0QWbpwGaMm3esaB/wDn5emzZNe6U3KA37FKkxQyyAAljHvAPAlrSQD7lgsa2lkhpKeoZEJHSmLNGCb2e3M7J1kWNlk9pJmijqHXGXkZDe+liw21WCrQRTYYDoRLS/sygMvjOOiOjNVDlkBDHNuTYhxA6Owr7x/GDAY44mcrPMSI2XsOaLve91tGtuL961Daj+axVFKdIpS2Wm6geUaZoR3EhwHU49Sz2LEMxWke/Rr4Z42k8OUux1r9ZA/0lAe8OJ1UU0TKqOIsmJa2SDPZjwC4Ne119CAbOvxFulfWIYtO6pNNSsizsY2SR8xdlaHEhga1uricp1uLaKmOV9TDNEWmAwySxxZSx/Kc/ic2fL8F5Yph0NVUPEcskFVA1oMkehyvuWhwOkjdD3daAvMJxKaWOVr4hHPESyxzck85Q5jmutcsN/ZYhYjGMZr4Ay8dI98jxHGxrpcz3Hq04AXJPQAr/ZrFJi6ogqixz6YsvK0Wa9j2lwJH6LhlN+jgvHZ5hqp3VzwcgBjpWkcI78+W3W8gW7GjrQHti+LVDamKngZC4vifITIXgDK5rbDL4ldwVNSyKZ9Q2EFjS5gjLyDZpJzZu4cFhsdpXyYnA2OV8J8nmOdgaTblGaWcCFlpKN8VLOJJ3zkskIc8MBAyHQZABb+KA+NkMf8ALIA9zeTkFhJH6pIDmkX1ykEEFeeHYpUVFK2WFkIkL3gteX5crXObcEa30CwtAPJoaOtb5hhhiqR/Z2HJynwEm/6rj1LMbAfgmeOX9o5AeWz2K1lQ4l0dM2NkskT7OkzfZktJbcW4hI8XrJZahsEVOWQScnz3yBzjka/oBA85euxH3dR/3VV+0KwJbWB2JPo5GAsmJ5IxhznkRRnmuvobcBY6hAZmfak+QTVTY8skOdronnhIx2VzSRxHas7W1JZC+QAEtY59ugkNLrLTcRhhGBzmnc6RskT5C91i9z3HNIX24Ove46LLacYlHkcrrjLyDzfosWG2qAxOM7SyxUMNTHEx8kvJ/Zkm13tzEAjVZwYnH5P5Rf7Pk+Vv+rlzLV6oWocMvxEtH8grct+yOG/9TyVv+mP29+7JzL9aAz+xmNyVcDpJo2xPa8sLWkm1g0636dUXnsb/AM3/AN1N/wCKIDY0REAREQBERAEREAREQBERAEREAVpWYcyV8T3gl0Li9liRZxaWm46dCURAXawVXspA97ngyxmQ3kEUr2NeetzWnj2ixREBkosMibDyDGhkWUsyt0s0ixt7+K8pMGidTeTObeHII8pJ80Cw1437URAeddgMMsTI5A48nbI/O4SNIFg4SDW9veqYVgEUDzI3O+RwymSV7nuy8coJ80dgREB84ls7DNJyt5I5bZTJE9zHOb0B1tHAdF+C98OwaKGJ0UbSGuzFxJJc4u0c5zjqT2oiA98NoWQRMijBDI2hrQSSbDhqeK8qHCIooeQa28fOu1xvcOJLgb8eJREBim7F02jSZnRggiF00hiFuAyE6jsOizFbhzJeTzg/ZvbI2xtZzb29mvBEQHjjeCw1TAyduZocHixIIcOBBGq9cUwyKoZyczczbgjUghw4OaRq0jrCIgMdS7Kwte17nTTOYbs5WV7gwjgQ29r9puV74ps9FO8SEyRyAZeUie5ji3jlJGjh3oiApDs5A2CSANdklvyhzOL3kixLnk3JtorRux0AAAkqgALAComAA6AOdoiIC7xXZ6KokbI8ytexpYHRyPYcriCQcpF+C9KHA44mSMDpXiQZXcpK9+liOaXE5eJ4KiIC5gw6NsIgAvGGcnlOt22y2N+Oi+cHwuOmibDCCGNvYEknU34nVEQH1h2HMhDhGCA975Dck855zO49F+hKLDmROlcwEGZ/KPuSbuytbp1CzRoqIgPOhwaKJsjGN5krnPcwm7bv8+wPAHq4LGDYumsGkzOiHCF00hi7Bkvw7OCIgMvXYbHKGB4No3tkbY2s5mreHR2Lz/4PF5T5Tl+2ycnmubZb34cL9qqiA9KDD2Q5+TBHKPdI65J5zuPHgNO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pPr eaLnBrk="1" hangingPunct="1"/>
            <a:r>
              <a:rPr lang="en-US" altLang="sv-SE" smtClean="0"/>
              <a:t>How &amp; Where are my data stored</a:t>
            </a:r>
          </a:p>
        </p:txBody>
      </p:sp>
      <p:sp>
        <p:nvSpPr>
          <p:cNvPr id="56323" name="AutoShape 2" descr="https://owncloud.org/wp-content/themes/owncloudorgnew/assets/img/common/logo_ownclou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13325"/>
            <a:ext cx="15954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AutoShape 5" descr="data:image/jpeg;base64,/9j/4AAQSkZJRgABAQAAAQABAAD/2wCEAAkGBxQTEhUUEhQUFBUWGRYXGBUWFxUfGBcXGBgXFhQYGBcaHCggGRslHxcaITEhJSwrLjEuFx8zODMsNygtLiwBCgoKDg0OGxAQGzQmICYwNywuNCw3LzQtLCwsLzQ0LCwtLCwtLCwsLCwsLywsLCwsLDQsLCwsLCwsLCwsLCwsLP/AABEIAHcBaAMBIgACEQEDEQH/xAAcAAEAAQUBAQAAAAAAAAAAAAAABwEEBQYIAwL/xABLEAABAwIDAwcJBAUKBgMAAAABAAIDBBEFEiEGBzETIkFRYXFyFDI1UoGRobGyIzM0c0Jis8HRFyRDU2OCkpOi4RVEZHTC0hYlJv/EABkBAQADAQEAAAAAAAAAAAAAAAADBAUCAf/EACsRAAICAgAFAwMEAwAAAAAAAAABAgMEERITITEyM1FxImGBFCNCkUHR8P/aAAwDAQACEQMRAD8AnFERAFS6+JpmsBc4hrQLkk2AA4klRPthvQcS6Oh0bwM5Gp/LaeA7T7lJXXKb0iOy2Na3IkvF8bp6Zt55WR34AnnHubxK0rEd7dMzSGKWbtNmNPtNz8FDs8znuL3uc9x4ucSSe8leauRxYrv1M+ebN+PQk2XfDLfm0sYHbI4/JoXpBvif+nSNPhlI+BYVFyKT9PX7EX6q33J82X3gU9ZIImMlZIQSGuaCNBc85pIt32W4KLdyuDWbLVOHnfZx+EavPtNh/dKlJULoxjPUTTolKUE5BERREwREQBERAEREAREQBFZYnisVPGZJ3tjZwu7pPQB1lWuB7S01XfyeUPLdS3UOA67HWy94XrZ5xLet9TLosLje1VLSkNnlDXHUN1LrdZA4BZDD8RjnYJIXtkY7g5p07U4Wls8Uk3rZdIiLw6CIiAIiIAiIgCIiAIiIAiIgCIiAIiIAiIgCIiAL5e6wudB0k9SqVHe97aQwwtpYzz5gS8j9GMaW73HTuBXcIOctI4smoRcmahvG21NW8wwutTsPEf0pH6R/V6h7Vo6ItWEFFaRiTm5y2wiIujgL0p4HPc1jBdzyGtHW5xsB7yvNb7ufwflat0zhzYACPG+4b7gHH3LmcuGLZ3XDjkokv4HhraaCKFvCNobfrPSfabrIKllVY7e+pupaWkFi5sehbVNpC60r2F7R0EX4X9bQm3UFkJpA0FzjZrQST0ADUlc247jr6irfVAlri/NH1sDfu/aAB7bqamrmbIMi/lJHSyLB7H48KylZNoHea8DoePO/j7VnFE009MnjJSW0ERF4ehFjsdxVtLA+d4c5rBchtrnW2l9Fpjd7lKSByNRqQOEfTp667jXKS2kRzthB6kyREVAtf2u2sjoGxulZI8SFwGTLplAJvcjrXMYuT0jqUlFbZpO+6lkPk8gBMTc7Tbg17i2xd3gWB7O1axurppH4hG6O+VgcZCOAYWkWJ7TbRSRgO8CmrZm07YZQXh33gZlsBc3AcVuFNSMjFo2MYONmtAHuCs81whwNFXkxss5kZHPm8OmkZiE/K3u92ZpPAsPm27hp7Fvu5OmkbDO91xE9zOTv0locJHDsPNF/1exSLU0ccgAkjY8DgHtBt3XGi07Gt49NSTvp3QzExkC7BHl4Ai13DTVHbKyHAkeKmNVnMlI3hFgtk9pY6+N0kTXsDX5CH5b3ADr6E6c5Zwqs009MuRkpLaKoo6/lepf6mo90f/utzwHF21UDJ2BzWvuQHWvoba2JC6lXKPVo4hbCb1FmSREXBIEXnPJlaXHgAT7hdR6N79Lb7mo90f8A7ruNcpdkcTsjDyZIyKzwmvE8MczQQ2RocAbXAPXZXi4fQ7T2EVji2KxUzOUnkbG3rJ4nqA4k9gWg4jvfiabQU75R6z3BgPcMrj77LuFcp9kRzthDyZJiKK6bfEL/AGlIQOtkocf8JYPmt72c2lp61pMD7kecw6Pb3t6u1ezqnHujyF0J9IszKItd2u2tioBGZWSP5QuAyZdMoBN8xHrLiMXJ6R3KSits2JFpuze8OCsnbBHHM1zgTd4Zbmi54OJW5L2UXF6YjOM1uIRUK0PEN6dNDLJE6Kcuje5hIEdiWkg2u/hokYSl2R5OyMPJm+osRsxjzK2ETRte1pc5tn2vzTY8CQi8aaemdJpraMuVzZtfi3lVZNLe7S4tZ4G6N9/H2roHaWr5Kknk6WxvI78pt8VzKBormJHuyhnS7RCIqq6ZxRERAF0Ju6wXyWijaRZ8n2r/ABOAsPYLD2KHNg8E8rrI4yLsac8nVlbrY95sPauiwqWXPtE0cGvvNhEVHKkaBo29zHOQpOSaefUEt7mCxefiB/eUGraN42N+VVry03ji+yZ1HKecR3m/uC1dalEOCBjZNnHYyRty2K5KiSAnmytzAfrs/iD/AKQpmXNuxdVyVfTOH9a1vsech+pdIhVMqOp79y7hS3Xr2KoiKsXDWN5Po2o8I+oLn2Dzm+JvzC6C3k+jajwj6gufYPOb4m/MLQxPBmZnea+DqlRfvy+7pfHJ9LVKCi/fl93S+OT6Wqrj+oi5lekzUd1fpKLuk+kqflAO6v0lF3SfSVPy7yvMiwvT/IXO+8f0lU+Jv0NXRC533j+kqnxN+hq9xPN/B5neC+SQ9yP4Ob88/s41Iqjrcj+Dm/PP7ONSKor/AFGT4/pROUz/ABXQe7L0bT9zvqK58P8AFdB7svRtP3O+oq3l+H5KOD5v4NpREWeahb4h91J4H/IrlpvAdy6lxD7qTwP+RXLTeA7lew+zM7P/AInSWxX4Cl/KZ8lf4tiDIIXzSGzGAuPXp0DtPBWGxf4Cm/KZ8lp++zEi2CGAf0r3Od4Y7WHvcD/dVZQ47NfctynwVcX2Iz2kx+WtmMsp6wxl+bG31R+89Kzey272orGCUlsMZ81zwSXDra0dHaVh9kcJFVVwwnzXOu+3qN5zvfa3tXSLIwAAAAALADoA4AK3fby0oxKOPTzW5TIYxrdTURRl8MjZ8ouWBpa4jpyi5BPYtKwbFJKaZk0Js9pv2OHS09hXTxUV7QbrJZqmWWGWJjJHFwaQ64J1dwFuNz7VxVkb2rCS7F4dOskrCq1s0McrPNkaHD2i9v3KN9+nm0nim+Ua3rZDCn0tJHBK5r3MuMzb2tckcVou/TzaTxTfKNRU65q0TZDboe/savum9JR+GT6VPagTdN6Sj8Mn0qe17leZ5hen+Si5p2r/ABtV+fL9ZXS11zTtX+NqvzpfrK7w+7I87xRMG5/0c38yT6kTc/6Ob+ZJ9SKvb5stUenH4Mvt96Oqvy3fuXOa6b2ipOVpZ4+JfG8AduU2+Kg3Y/Yeets/WKH+tcPO8Df0u/grONNRg9lTMrlKa0jX8PoZJ3iOFjpHu4NaPieodp0UkQbqi2kldI7PUlhMbG+Y1w1t+uTw6lImzuztPRx5IGWv5zzq9/a537uCy1lxZlNv6TurDil9fVnKqopk2z3aiokdNSubG92r43eY4+sCPNJ6egrG7N7qXiQPrHtyN15NhJzdjnaWb3KysiHDvZUeLZxa0ZzdDs/yFMZ3iz57EX6IxfIPbcn3dS35fMbQBYaAaABfSzpycpNs1a4KEVFBa3t7jnklHI8Gz3fZx+N19R3C59i2MqEN7uN8tVCFpuynBB7ZHWze4AD3ruiHHPRHkWcEG/8AJoYREWqYpeYLfyiC3HlYrf42rp8LnDYik5Wvpm/2jXHuZzz9K6PCoZb6o08FfS2VREVQvGsbyfRtR4R9QXPsHnN8TfmF0FvJ9G1HhH1Bc+wec3xN+YWhieDMzO818HVKi/fl93S+OT6WqUFGO/Fv2VMeqR497R/BVcf1EXMn0mafur9JRd0n0lT8uft1z7YlB25x/pP8F0CpMvzIsL0/yFzvvH9JVPib9DV0OVztvCeHYjVEeuB7mtB+SYnm/g8zvBfJIu5H8HN+ef2cakVR3uSH8zl/Pd+zjUiKK/1GT4/pROUz/FdB7svRtP3O+ornw/xXQe7L0bT9zvqKt5fh+Sjg+b+DaURFnmoW+IfdSeB/yK5abwHcupcQ+6k8D/kVy03gO5XsPszOz/4nSWxf4Cl/KZ8lG++9384px0ck74v1+QUkbF/gKX8pnyWh78aM/wA2mA0+0jJ7Tlcz5O9yip9b+ya9fsf0YLc63/7Duik/8VOgXPm7PEBDiEJdoH5o7nreOb8QB7V0EEyl9Z5hP9vX3KoqFRptfvJlpaqSCOKJ7WZRdxde5AJGh7VDCDm9Is2WRrW5EmKLN+nm0nim+Ua3LYXHpK2m5eRjWEvc0Bt7WbpfXtutN36ebSeKb5RqWhONqTIciSlQ2v8AupE4J6L+xfWd3W73lbbuoF8Rjv6sn0qeeTHUPcFatv5ctaKVONzI8WzlrO7rd7yvgrqjkx1D3Bc17V/jar86X6yvabuY2tHN+PyknvZMG5/0c38yT6kTc/6Ob+ZJ9SKhb5s06PTj8G7FfMbbaAWA0AHBfatq6o5Nuc+YPOPqj1u4dPZdRkrLlF8teDqNV9IAiIgCKhKsMbxmKlidLM7K0e9x6GtHSSvUt9EeNpLbMZtvtI2ipi+45R12xN63dduocT7FzxI8uJc4kuJJJPEk6kk9ay+1W0MldOZZNANGMB0Y3q7T1lYZadFXBHr3MfIu5kunYIi9aWndI9rI2lz3kNa0cSTwCmK5Im5XCi6eWoI5sbcjT1vfqfcB/qCmNYbZPA20dNHCNSBd7vWedXH93cFmVlXT45tm3RXy4JBEVvVV0cVjLIyMHgXua2/dc6qImMBvJ9G1HhH1Bc/U/nt8TfmFMe83aqmNG+CKVkskmUWjcHWFwSSRoFEmDU5kqIWDi6SNvvcFo4ycYPZl5bUrEkdQLT96ODOqaF2QXfERKAOJyghwHsJW3hCFQjJxaaNKcVKLizlzD6x8MjJYzZ7HBzT0XHX1hTXgm8yjlYOWcYH/AKTXAlt+nK4DUKw2u3XMmc6Wkc2J7rl0bhzCetpHmd2o7loVVu/xBht5OXdrHMIPxv8ABXpOq5dXozYq6h6S2iSce3m0kTDyDuXktzQAQwHoLnHo7AoTqJ3Pc57zmc4lzj1km5PvK2Wk3e4hIbeTlg63uYAPiT8FIOx+7NlO5s1S4TSNsWsA+zYevXVx+ARSqpXR7Eo3XtbWkZvd5g5paKJjxZ7ryPHSC7Wx7QLD2LZ1QBCVQlLie2aUYqKSRyof4qWti9vqOmo4oZXPD2A3AYSOJPFa2d11f6sX+Z/sqfyXV/qxf5n+y0rJVTWmzKqjdW9qJIP8qOH+vL/luXtR7x6GWRkbHSZnuaxt43DVxsNejio4/kur/Vi/zP8AZX2B7t66Kpgke2LKyWN7rP1s1wJsLdigdVOu5YV2RvxJgrvupPA/6SuW28B3LqarbmY9o4lrgO8iwUHN3W19vNi/zP8AZMWcYp7Z7mVylrhRLuxX4Cl/KZ8lTbLAxWUskOgcecwnoe3Vvs6ParjZqjdDSwRPtnZG1rrG4uBrYrJkKs5altFtR3DT9jlmaJ0bi1wcx7TYg6Frh+9S9spvOhfGGVhMcjQByliWP7TbzT1hZrbPYSGt54PJTgW5QC4d1B7envGqjDEN29fGebEJR60bm/JxBV3jruX1dGZ/LtoluPVEkY1vJo4mExP5d9jlYwG1+jM4jQKEK2qfNI+R/OfI4uNulzjwA+ACz1PsFiDzbyZ7e1xYB81IWxG7YU72z1LmySt1YxvmMPrEnzndXADtROqldHtnklde0mtI2vY3CjS0cMJ0c1t3eN3Od8StG36ebSeKb5RqUgFo29DZmetEApww8mZM2Z1vODLW014FVaZ/ucTLl8P2nGJH26b0lH4ZPpU9qKdgthqulrGTTCPIGvByvudRYaWUrLrJkpT2jzEi4w00UXNO1f42q/Pl+srpYlQvjm7itlqZ5WCLLJJI9t362c4kX0XWLOMW9s4zISklwo3Lc/6Ob+ZJ9SLIbvMGlpKQQzBoeHvPNNxZxuNUUFrTm2ixUmoJP2NnXy4L6RcEhouMVc+FnPGwz0JOsY8+n8B/q+w8OFwFksK2+oZgLTtjPqy8w+86fFbLIwEEEAg6EHgQeN1Fu1+67MTJQ2BOpgcdL/2bjw7jp2qeHBPpPo/cr2cyHWHVe3+iS4cQifqySNw62vafkV8VWLQRi8k0TB+s9g+ZXM1bQvicWSxujcP0XtIPx4heFlOsRe5Wec1/EnDaDefSxAiC9Q/oy3DB3uI19iiTaDH56yTlJ3XtfK0aMYDxDR0fPRYtFPXTGHYrW5E7O/YIiymB4BUVbstPE5/W+1mN8T+A7uKlbS6shSbekYwC+g1J4AcSeoBTRu02JNMPKKgfbuHNYf6Jp43/AFz8Fe7Gbv4qO0kh5af1iObH4B1/rHq6FuoCoX5HF9MexpY+Lw/VLuLKqIqheCjTfVSPkjpuTjfJZ8l8jXOtzW8bA2Ulou658ElI4shxxcTmil2arJDZlLOe0xvA/wATgAFJu7zd86nkFRVEcoBzIwb5CdC5x67aADtUlJZSzyZSWuxBXiQg99ygCqiKuWgqWVUQFLKqIgCoQqogKWVbIiAWVLKqICmVLKqICllVEQFLJZVRAUsgCqiAKllVEBSyqiIChCWVUQFA1FVEAREQBERAWWI4XFO3LNEyQdTgDbu6lp+I7qKN5vG6aE9TXBzfc8E/Fb6i7jZKPZnEq4S8kRVJudH6NUbdsY/c5fcG51n6dU8+GNo+JJUpIu/1FnuRfpavY03Ct2lDCbljpj1yuuP8IAb8Ft0ELWANY0NaOAaAAPYF6Io5TlLuyaMIx8UERFydBERAFg9pMVlhdTsgbG588hZ9oXACzHPvzfCs4tU20hc+agax7o3Gd9ntDSW/YycA4EdntQGWwt9XmPlDYGttoY3PJvfpzDha6xdNjNXUh0tJHAIASGOmc/NNY2Lm5fMbpoTe/Ur+HCpmRzB1TJOXsLWh7YxlNiLgsaONxx6l4bAzNdh9Pl/RYGOHS1zea5pHQQQgPagx4S0skwYWPiEgfE7iySMElpI4jt6QQsS3aOsZTNq5YIHQljZHCN7+UawgEkBws4i/C688KOdmKyt1je+QNI4OLIQyQjrGYWv2LDSRTiko2VM/8ymbHHLybA1zA5reTa95J5hPNLhb4oDcsbxp0fIMga2SWoJEeYkMADcznuI1ta2g1N0wvEajlzBVRsByZ2SxZ+TcAbOac3muFxpfUdy+cfpKaYw00uZj3Znwll2uaYwASx44EBw06QrPDKiop6tlJPKKhksb3xyFoEreTLcwkto4HMLGwQHvLjFRNNJFRsiywkNkmmLsvKEXyMazVxAtc30uFcYXi8j2TCWPk5oLhzQSWO5uZjmOIF2n4aqy2GdYVUZ+8ZVTl46bPcXsPcWkW7lk5sSZJ5TE25dCznm3Nu9jiAD1gDUdo60B97O4gailhmcA0yMa8gXsCRwF1hv/AJQ//hr6zIzO3NzLnLzX5OPHgrPY/BpXUVM5tbURgxMIY0QWbpwGaMm3esaB/wDn5emzZNe6U3KA37FKkxQyyAAljHvAPAlrSQD7lgsa2lkhpKeoZEJHSmLNGCb2e3M7J1kWNlk9pJmijqHXGXkZDe+liw21WCrQRTYYDoRLS/sygMvjOOiOjNVDlkBDHNuTYhxA6Owr7x/GDAY44mcrPMSI2XsOaLve91tGtuL961Daj+axVFKdIpS2Wm6geUaZoR3EhwHU49Sz2LEMxWke/Rr4Z42k8OUux1r9ZA/0lAe8OJ1UU0TKqOIsmJa2SDPZjwC4Ne119CAbOvxFulfWIYtO6pNNSsizsY2SR8xdlaHEhga1uricp1uLaKmOV9TDNEWmAwySxxZSx/Kc/ic2fL8F5Yph0NVUPEcskFVA1oMkehyvuWhwOkjdD3daAvMJxKaWOVr4hHPESyxzck85Q5jmutcsN/ZYhYjGMZr4Ay8dI98jxHGxrpcz3Hq04AXJPQAr/ZrFJi6ogqixz6YsvK0Wa9j2lwJH6LhlN+jgvHZ5hqp3VzwcgBjpWkcI78+W3W8gW7GjrQHti+LVDamKngZC4vifITIXgDK5rbDL4ldwVNSyKZ9Q2EFjS5gjLyDZpJzZu4cFhsdpXyYnA2OV8J8nmOdgaTblGaWcCFlpKN8VLOJJ3zkskIc8MBAyHQZABb+KA+NkMf8ALIA9zeTkFhJH6pIDmkX1ykEEFeeHYpUVFK2WFkIkL3gteX5crXObcEa30CwtAPJoaOtb5hhhiqR/Z2HJynwEm/6rj1LMbAfgmeOX9o5AeWz2K1lQ4l0dM2NkskT7OkzfZktJbcW4hI8XrJZahsEVOWQScnz3yBzjka/oBA85euxH3dR/3VV+0KwJbWB2JPo5GAsmJ5IxhznkRRnmuvobcBY6hAZmfak+QTVTY8skOdronnhIx2VzSRxHas7W1JZC+QAEtY59ugkNLrLTcRhhGBzmnc6RskT5C91i9z3HNIX24Ove46LLacYlHkcrrjLyDzfosWG2qAxOM7SyxUMNTHEx8kvJ/Zkm13tzEAjVZwYnH5P5Rf7Pk+Vv+rlzLV6oWocMvxEtH8grct+yOG/9TyVv+mP29+7JzL9aAz+xmNyVcDpJo2xPa8sLWkm1g0636dUXnsb/AM3/AN1N/wCKIDY0REAREQBERAEREAREQBERAEREAVpWYcyV8T3gl0Li9liRZxaWm46dCURAXawVXspA97ngyxmQ3kEUr2NeetzWnj2ixREBkosMibDyDGhkWUsyt0s0ixt7+K8pMGidTeTObeHII8pJ80Cw1437URAeddgMMsTI5A48nbI/O4SNIFg4SDW9veqYVgEUDzI3O+RwymSV7nuy8coJ80dgREB84ls7DNJyt5I5bZTJE9zHOb0B1tHAdF+C98OwaKGJ0UbSGuzFxJJc4u0c5zjqT2oiA98NoWQRMijBDI2hrQSSbDhqeK8qHCIooeQa28fOu1xvcOJLgb8eJREBim7F02jSZnRggiF00hiFuAyE6jsOizFbhzJeTzg/ZvbI2xtZzb29mvBEQHjjeCw1TAyduZocHixIIcOBBGq9cUwyKoZyczczbgjUghw4OaRq0jrCIgMdS7Kwte17nTTOYbs5WV7gwjgQ29r9puV74ps9FO8SEyRyAZeUie5ji3jlJGjh3oiApDs5A2CSANdklvyhzOL3kixLnk3JtorRux0AAAkqgALAComAA6AOdoiIC7xXZ6KokbI8ytexpYHRyPYcriCQcpF+C9KHA44mSMDpXiQZXcpK9+liOaXE5eJ4KiIC5gw6NsIgAvGGcnlOt22y2N+Oi+cHwuOmibDCCGNvYEknU34nVEQH1h2HMhDhGCA975Dck855zO49F+hKLDmROlcwEGZ/KPuSbuytbp1CzRoqIgPOhwaKJsjGN5krnPcwm7bv8+wPAHq4LGDYumsGkzOiHCF00hi7Bkvw7OCIgMvXYbHKGB4No3tkbY2s5mreHR2Lz/4PF5T5Tl+2ycnmubZb34cL9qqiA9KDD2Q5+TBHKPdI65J5zuPHgNO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sv-SE">
              <a:latin typeface="Calibri" panose="020F0502020204030204" pitchFamily="34" charset="0"/>
            </a:endParaRPr>
          </a:p>
        </p:txBody>
      </p:sp>
      <p:pic>
        <p:nvPicPr>
          <p:cNvPr id="56326" name="Immagine 6" descr="Juli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14788"/>
            <a:ext cx="19319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Content Placeholder 2"/>
          <p:cNvSpPr txBox="1">
            <a:spLocks/>
          </p:cNvSpPr>
          <p:nvPr/>
        </p:nvSpPr>
        <p:spPr bwMode="auto">
          <a:xfrm>
            <a:off x="293688" y="1533525"/>
            <a:ext cx="874871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altLang="sv-SE" sz="2400">
                <a:latin typeface="Century Gothic" panose="020B0502020202020204" pitchFamily="34" charset="0"/>
              </a:rPr>
              <a:t>B2DROP is hosted at the Jülich Supercomputing Centre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altLang="sv-SE" sz="2400">
                <a:latin typeface="Century Gothic" panose="020B0502020202020204" pitchFamily="34" charset="0"/>
              </a:rPr>
              <a:t>Daily backups of all files in B2DROP are taken and kept on tape.</a:t>
            </a:r>
            <a:endParaRPr lang="en-US" altLang="sv-SE" sz="24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US" altLang="sv-SE" sz="2400">
                <a:latin typeface="Century Gothic" panose="020B0502020202020204" pitchFamily="34" charset="0"/>
              </a:rPr>
              <a:t>Underlying technology is ownCloud 7 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endParaRPr lang="en-US" altLang="sv-SE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56084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Roadmap Data Access and Re-Use Service Area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11760" y="908720"/>
            <a:ext cx="2016256" cy="792088"/>
            <a:chOff x="2195736" y="1052736"/>
            <a:chExt cx="2304256" cy="792088"/>
          </a:xfrm>
        </p:grpSpPr>
        <p:sp>
          <p:nvSpPr>
            <p:cNvPr id="4" name="Chevron 3"/>
            <p:cNvSpPr/>
            <p:nvPr/>
          </p:nvSpPr>
          <p:spPr>
            <a:xfrm>
              <a:off x="2195736" y="1052736"/>
              <a:ext cx="2304256" cy="792088"/>
            </a:xfrm>
            <a:prstGeom prst="chevr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M12-M18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323" y="1567825"/>
              <a:ext cx="1749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2016 – Aug 2016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3976" y="908720"/>
            <a:ext cx="2016256" cy="792088"/>
            <a:chOff x="4355976" y="1052736"/>
            <a:chExt cx="2304256" cy="792088"/>
          </a:xfrm>
        </p:grpSpPr>
        <p:sp>
          <p:nvSpPr>
            <p:cNvPr id="5" name="Chevron 4"/>
            <p:cNvSpPr/>
            <p:nvPr/>
          </p:nvSpPr>
          <p:spPr>
            <a:xfrm>
              <a:off x="4355976" y="1052736"/>
              <a:ext cx="2304256" cy="7920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M19-M24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2893" y="1567825"/>
              <a:ext cx="1696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Sep 2016 – Feb 2017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4248" y="908720"/>
            <a:ext cx="2016224" cy="792088"/>
            <a:chOff x="6732240" y="1268760"/>
            <a:chExt cx="2160240" cy="792088"/>
          </a:xfrm>
        </p:grpSpPr>
        <p:sp>
          <p:nvSpPr>
            <p:cNvPr id="6" name="Chevron 5"/>
            <p:cNvSpPr/>
            <p:nvPr/>
          </p:nvSpPr>
          <p:spPr>
            <a:xfrm>
              <a:off x="6732240" y="1268760"/>
              <a:ext cx="2160240" cy="79208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+M24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2532" y="1783849"/>
              <a:ext cx="1661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2017 – Feb 2018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97567"/>
              </p:ext>
            </p:extLst>
          </p:nvPr>
        </p:nvGraphicFramePr>
        <p:xfrm>
          <a:off x="251520" y="1872586"/>
          <a:ext cx="8568952" cy="242050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00200"/>
                <a:gridCol w="2448272"/>
                <a:gridCol w="2232248"/>
                <a:gridCol w="2088232"/>
              </a:tblGrid>
              <a:tr h="242050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B2DROP</a:t>
                      </a:r>
                    </a:p>
                    <a:p>
                      <a:endParaRPr lang="en-US" sz="1600" dirty="0"/>
                    </a:p>
                  </a:txBody>
                  <a:tcPr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Integrated with B2SHARE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Integrated with B2ACCESS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Deployment with Puppet and Docker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err="1" smtClean="0"/>
                        <a:t>Improvments</a:t>
                      </a:r>
                      <a:r>
                        <a:rPr lang="en-US" sz="1400" b="0" baseline="0" dirty="0" smtClean="0"/>
                        <a:t> based on change requests from communities and partners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 err="1" smtClean="0"/>
                        <a:t>Improvments</a:t>
                      </a:r>
                      <a:r>
                        <a:rPr lang="en-US" sz="1400" b="0" baseline="0" dirty="0" smtClean="0"/>
                        <a:t> based on change requests from communities and partners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08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91400" cy="868362"/>
          </a:xfrm>
        </p:spPr>
        <p:txBody>
          <a:bodyPr/>
          <a:lstStyle/>
          <a:p>
            <a:r>
              <a:rPr lang="sv-SE" dirty="0" smtClean="0"/>
              <a:t>Questions on B2DROP?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077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55650" y="112553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it-IT" sz="5400" b="1" dirty="0">
                <a:latin typeface="Century Gothic" pitchFamily="34" charset="0"/>
                <a:ea typeface="+mj-ea"/>
                <a:cs typeface="+mj-cs"/>
              </a:rPr>
              <a:t>B</a:t>
            </a:r>
            <a:r>
              <a:rPr lang="en-GB" altLang="it-IT" sz="5400" b="1" i="1" dirty="0">
                <a:latin typeface="Century Gothic" pitchFamily="34" charset="0"/>
                <a:ea typeface="+mj-ea"/>
                <a:cs typeface="+mj-cs"/>
              </a:rPr>
              <a:t>2</a:t>
            </a:r>
            <a:r>
              <a:rPr lang="en-GB" altLang="it-IT" sz="5400" b="1" dirty="0">
                <a:latin typeface="Century Gothic" pitchFamily="34" charset="0"/>
                <a:ea typeface="+mj-ea"/>
                <a:cs typeface="+mj-cs"/>
              </a:rPr>
              <a:t>FIND is...</a:t>
            </a:r>
          </a:p>
        </p:txBody>
      </p:sp>
      <p:sp>
        <p:nvSpPr>
          <p:cNvPr id="40963" name="Sottotitolo 2"/>
          <p:cNvSpPr txBox="1">
            <a:spLocks/>
          </p:cNvSpPr>
          <p:nvPr/>
        </p:nvSpPr>
        <p:spPr bwMode="auto">
          <a:xfrm>
            <a:off x="827088" y="2873375"/>
            <a:ext cx="75247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 i="1">
                <a:solidFill>
                  <a:srgbClr val="C00000"/>
                </a:solidFill>
                <a:ea typeface="ＭＳ Ｐゴシック" panose="020B0600070205080204" pitchFamily="34" charset="-128"/>
              </a:rPr>
              <a:t>… a simple, user-friendly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en-US" sz="3200" i="1">
                <a:solidFill>
                  <a:srgbClr val="C00000"/>
                </a:solidFill>
                <a:ea typeface="ＭＳ Ｐゴシック" panose="020B0600070205080204" pitchFamily="34" charset="-128"/>
              </a:rPr>
              <a:t>discovery service based on metadata steadily harvested from research data collections from EUDAT data centres and other repositories</a:t>
            </a:r>
            <a:endParaRPr lang="en-US" altLang="en-US" sz="3200" i="1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it-IT" sz="3200" i="1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4619625" cy="2376487"/>
          </a:xfrm>
        </p:spPr>
        <p:txBody>
          <a:bodyPr/>
          <a:lstStyle/>
          <a:p>
            <a:r>
              <a:rPr lang="en-GB" altLang="en-US" sz="1800" smtClean="0"/>
              <a:t>Find collections of scientific data quickly and easily, </a:t>
            </a:r>
            <a:r>
              <a:rPr lang="en-GB" altLang="en-US" sz="1800" b="1" smtClean="0"/>
              <a:t>irrespective of their origin, discipline or community</a:t>
            </a:r>
          </a:p>
          <a:p>
            <a:r>
              <a:rPr lang="en-GB" altLang="en-US" sz="1800" b="1" smtClean="0"/>
              <a:t>Get quick </a:t>
            </a:r>
            <a:r>
              <a:rPr lang="en-GB" altLang="en-US" sz="1800" smtClean="0"/>
              <a:t>overviews of available data</a:t>
            </a:r>
          </a:p>
          <a:p>
            <a:r>
              <a:rPr lang="en-GB" altLang="en-US" sz="1800" smtClean="0"/>
              <a:t>Browse through collections </a:t>
            </a:r>
            <a:r>
              <a:rPr lang="en-GB" altLang="en-US" sz="1800" b="1" smtClean="0"/>
              <a:t>using standardized facets</a:t>
            </a:r>
            <a:endParaRPr lang="en-GB" altLang="en-US" sz="1800" smtClean="0"/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468313" y="1314450"/>
            <a:ext cx="721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/>
              <a:t>A metadata catalogue service to:</a:t>
            </a:r>
          </a:p>
        </p:txBody>
      </p:sp>
      <p:pic>
        <p:nvPicPr>
          <p:cNvPr id="4608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61315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38862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5014913" y="50466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/>
              <a:t>Features:</a:t>
            </a:r>
          </a:p>
        </p:txBody>
      </p:sp>
      <p:sp>
        <p:nvSpPr>
          <p:cNvPr id="46087" name="Content Placeholder 2"/>
          <p:cNvSpPr txBox="1">
            <a:spLocks/>
          </p:cNvSpPr>
          <p:nvPr/>
        </p:nvSpPr>
        <p:spPr bwMode="auto">
          <a:xfrm>
            <a:off x="4802188" y="5391150"/>
            <a:ext cx="41052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simple to use</a:t>
            </a:r>
          </a:p>
          <a:p>
            <a:pPr eaLnBrk="1" hangingPunct="1"/>
            <a:r>
              <a:rPr lang="en-GB" altLang="en-US" sz="1800"/>
              <a:t>standards-based</a:t>
            </a:r>
          </a:p>
          <a:p>
            <a:pPr eaLnBrk="1" hangingPunct="1"/>
            <a:r>
              <a:rPr lang="en-US" altLang="en-US" sz="1800"/>
              <a:t>comprehensive catalogue</a:t>
            </a:r>
            <a:endParaRPr lang="en-GB" altLang="en-US" sz="1800"/>
          </a:p>
        </p:txBody>
      </p:sp>
      <p:sp>
        <p:nvSpPr>
          <p:cNvPr id="46088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r>
              <a:rPr lang="en-GB" altLang="sv-SE" smtClean="0"/>
              <a:t>What is B</a:t>
            </a:r>
            <a:r>
              <a:rPr lang="en-GB" altLang="sv-SE" i="1" smtClean="0"/>
              <a:t>2</a:t>
            </a:r>
            <a:r>
              <a:rPr lang="en-GB" altLang="sv-SE" smtClean="0"/>
              <a:t>FIND?</a:t>
            </a:r>
          </a:p>
        </p:txBody>
      </p:sp>
    </p:spTree>
    <p:extLst>
      <p:ext uri="{BB962C8B-B14F-4D97-AF65-F5344CB8AC3E}">
        <p14:creationId xmlns:p14="http://schemas.microsoft.com/office/powerpoint/2010/main" val="33996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Data from a huge selection of subjects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B</a:t>
            </a:r>
            <a:r>
              <a:rPr lang="en-GB" altLang="en-US" i="1" smtClean="0"/>
              <a:t>2</a:t>
            </a:r>
            <a:r>
              <a:rPr lang="en-GB" altLang="en-US" smtClean="0"/>
              <a:t>FIND has a truly cross-community approach</a:t>
            </a:r>
          </a:p>
          <a:p>
            <a:r>
              <a:rPr lang="en-GB" altLang="en-US" smtClean="0"/>
              <a:t>Metadata is mapped and harvested from a </a:t>
            </a:r>
            <a:r>
              <a:rPr lang="en-US" altLang="en-US" smtClean="0"/>
              <a:t>range of communities:</a:t>
            </a:r>
          </a:p>
          <a:p>
            <a:pPr lvl="1" eaLnBrk="1" hangingPunct="1"/>
            <a:r>
              <a:rPr lang="en-US" altLang="en-US" smtClean="0"/>
              <a:t>From climate research to social sciences</a:t>
            </a:r>
          </a:p>
          <a:p>
            <a:pPr lvl="1" eaLnBrk="1" hangingPunct="1"/>
            <a:r>
              <a:rPr lang="en-US" altLang="en-US" smtClean="0"/>
              <a:t>From biodiversity to linguistics</a:t>
            </a:r>
          </a:p>
          <a:p>
            <a:pPr lvl="1" eaLnBrk="1" hangingPunct="1"/>
            <a:r>
              <a:rPr lang="en-US" altLang="en-US" smtClean="0"/>
              <a:t>From archaeology to seismology</a:t>
            </a:r>
          </a:p>
          <a:p>
            <a:pPr>
              <a:buFontTx/>
              <a:buNone/>
            </a:pPr>
            <a:endParaRPr lang="en-GB" altLang="en-US" smtClean="0"/>
          </a:p>
        </p:txBody>
      </p:sp>
      <p:pic>
        <p:nvPicPr>
          <p:cNvPr id="48132" name="Picture 4" descr="D:\Work\Work\EUDAT\Academic-Text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371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r>
              <a:rPr lang="en-GB" altLang="it-IT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to search and browse datasets</a:t>
            </a:r>
            <a:endParaRPr lang="en-GB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70563" cy="833438"/>
          </a:xfrm>
        </p:spPr>
        <p:txBody>
          <a:bodyPr/>
          <a:lstStyle/>
          <a:p>
            <a:r>
              <a:rPr lang="it-IT" altLang="en-US" smtClean="0"/>
              <a:t>Go to http://b2find.eudat.eu</a:t>
            </a:r>
            <a:endParaRPr lang="en-GB" alt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060575"/>
            <a:ext cx="74517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9338" y="4076700"/>
            <a:ext cx="3097212" cy="1512888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r>
              <a:rPr lang="en-GB" altLang="it-IT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to search and browse datasets</a:t>
            </a:r>
            <a:endParaRPr lang="en-GB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2601913" cy="3836988"/>
          </a:xfrm>
        </p:spPr>
        <p:txBody>
          <a:bodyPr/>
          <a:lstStyle/>
          <a:p>
            <a:r>
              <a:rPr lang="en-GB" altLang="en-US" sz="2000" smtClean="0"/>
              <a:t>Search and browse all data sets via Keyword searches</a:t>
            </a:r>
          </a:p>
          <a:p>
            <a:r>
              <a:rPr lang="en-GB" altLang="en-US" sz="2000" smtClean="0"/>
              <a:t>Results displayed in an easy to read format and listed in order of relevance to your search</a:t>
            </a:r>
          </a:p>
          <a:p>
            <a:endParaRPr lang="en-GB" altLang="en-US" sz="200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5929312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3728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688" cy="868362"/>
          </a:xfrm>
        </p:spPr>
        <p:txBody>
          <a:bodyPr/>
          <a:lstStyle/>
          <a:p>
            <a:r>
              <a:rPr lang="en-GB" altLang="it-IT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Detailed information on all datasets</a:t>
            </a:r>
            <a:endParaRPr lang="en-GB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50825" y="1916113"/>
            <a:ext cx="3529013" cy="4537075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endParaRPr lang="en-GB" b="1" dirty="0"/>
          </a:p>
          <a:p>
            <a:pPr>
              <a:buFont typeface="Arial" charset="0"/>
              <a:buNone/>
              <a:defRPr/>
            </a:pPr>
            <a:r>
              <a:rPr lang="en-GB" b="1" dirty="0"/>
              <a:t>Spatial coverage</a:t>
            </a:r>
          </a:p>
          <a:p>
            <a:pPr>
              <a:buFont typeface="Arial" charset="0"/>
              <a:buNone/>
              <a:defRPr/>
            </a:pPr>
            <a:endParaRPr lang="en-GB" b="1" dirty="0"/>
          </a:p>
          <a:p>
            <a:pPr>
              <a:buFont typeface="Arial" charset="0"/>
              <a:buNone/>
              <a:defRPr/>
            </a:pPr>
            <a:r>
              <a:rPr lang="en-GB" b="1" dirty="0"/>
              <a:t>Abstract</a:t>
            </a:r>
          </a:p>
          <a:p>
            <a:pPr>
              <a:buFont typeface="Arial" charset="0"/>
              <a:buNone/>
              <a:defRPr/>
            </a:pPr>
            <a:endParaRPr lang="en-GB" b="1" dirty="0"/>
          </a:p>
          <a:p>
            <a:pPr>
              <a:buFont typeface="Arial" charset="0"/>
              <a:buNone/>
              <a:defRPr/>
            </a:pPr>
            <a:r>
              <a:rPr lang="en-GB" b="1" dirty="0"/>
              <a:t>Detailed  metadata</a:t>
            </a:r>
            <a:endParaRPr lang="en-GB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Author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Version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Discipline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Source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Format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Geographical description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Metadata access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Origin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Publication Time stamp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Year of publication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Rights</a:t>
            </a:r>
          </a:p>
        </p:txBody>
      </p:sp>
      <p:pic>
        <p:nvPicPr>
          <p:cNvPr id="51204" name="Grafik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64343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9"/>
          <p:cNvCxnSpPr/>
          <p:nvPr/>
        </p:nvCxnSpPr>
        <p:spPr>
          <a:xfrm>
            <a:off x="900113" y="3068638"/>
            <a:ext cx="44640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9"/>
          <p:cNvCxnSpPr/>
          <p:nvPr/>
        </p:nvCxnSpPr>
        <p:spPr>
          <a:xfrm>
            <a:off x="2843213" y="5084763"/>
            <a:ext cx="410527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9"/>
          <p:cNvCxnSpPr/>
          <p:nvPr/>
        </p:nvCxnSpPr>
        <p:spPr>
          <a:xfrm>
            <a:off x="2124075" y="4365625"/>
            <a:ext cx="48244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9"/>
          <p:cNvCxnSpPr/>
          <p:nvPr/>
        </p:nvCxnSpPr>
        <p:spPr>
          <a:xfrm>
            <a:off x="900113" y="2565400"/>
            <a:ext cx="324008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56084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Roadmap Data Access and Re-Use Service Area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11760" y="908720"/>
            <a:ext cx="2016256" cy="792088"/>
            <a:chOff x="2195736" y="1052736"/>
            <a:chExt cx="2304256" cy="792088"/>
          </a:xfrm>
        </p:grpSpPr>
        <p:sp>
          <p:nvSpPr>
            <p:cNvPr id="4" name="Chevron 3"/>
            <p:cNvSpPr/>
            <p:nvPr/>
          </p:nvSpPr>
          <p:spPr>
            <a:xfrm>
              <a:off x="2195736" y="1052736"/>
              <a:ext cx="2304256" cy="792088"/>
            </a:xfrm>
            <a:prstGeom prst="chevr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M12-M18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323" y="1567825"/>
              <a:ext cx="1749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2016 – Aug 2016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3976" y="908720"/>
            <a:ext cx="2016256" cy="792088"/>
            <a:chOff x="4355976" y="1052736"/>
            <a:chExt cx="2304256" cy="792088"/>
          </a:xfrm>
        </p:grpSpPr>
        <p:sp>
          <p:nvSpPr>
            <p:cNvPr id="5" name="Chevron 4"/>
            <p:cNvSpPr/>
            <p:nvPr/>
          </p:nvSpPr>
          <p:spPr>
            <a:xfrm>
              <a:off x="4355976" y="1052736"/>
              <a:ext cx="2304256" cy="7920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M19-M24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2893" y="1567825"/>
              <a:ext cx="1696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Sep 2016 – Feb 2017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4248" y="908720"/>
            <a:ext cx="2016224" cy="792088"/>
            <a:chOff x="6732240" y="1268760"/>
            <a:chExt cx="2160240" cy="792088"/>
          </a:xfrm>
        </p:grpSpPr>
        <p:sp>
          <p:nvSpPr>
            <p:cNvPr id="6" name="Chevron 5"/>
            <p:cNvSpPr/>
            <p:nvPr/>
          </p:nvSpPr>
          <p:spPr>
            <a:xfrm>
              <a:off x="6732240" y="1268760"/>
              <a:ext cx="2160240" cy="79208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+M24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2532" y="1783849"/>
              <a:ext cx="1661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2017 – Feb 2018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40247"/>
              </p:ext>
            </p:extLst>
          </p:nvPr>
        </p:nvGraphicFramePr>
        <p:xfrm>
          <a:off x="251520" y="1872586"/>
          <a:ext cx="8568952" cy="278054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28192"/>
                <a:gridCol w="2520280"/>
                <a:gridCol w="2448272"/>
                <a:gridCol w="1872208"/>
              </a:tblGrid>
              <a:tr h="27805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B2FIND</a:t>
                      </a:r>
                    </a:p>
                    <a:p>
                      <a:endParaRPr lang="en-US" sz="1600" b="0" dirty="0"/>
                    </a:p>
                  </a:txBody>
                  <a:tcPr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Continued community integration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Improved user experience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Resolve granularity issues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B2NOTE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Performance and scalability improvements</a:t>
                      </a: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err="1" smtClean="0"/>
                        <a:t>Customisation</a:t>
                      </a:r>
                      <a:r>
                        <a:rPr lang="en-US" sz="1400" b="0" dirty="0" smtClean="0"/>
                        <a:t> of GUI for communities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Prototype of SRU interface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Extend harvesting </a:t>
                      </a:r>
                      <a:r>
                        <a:rPr lang="en-US" sz="1400" b="0" dirty="0" err="1" smtClean="0"/>
                        <a:t>methodes</a:t>
                      </a:r>
                      <a:r>
                        <a:rPr lang="en-US" sz="1400" b="0" dirty="0" smtClean="0"/>
                        <a:t> (OGC / CSW 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Improved search functionalities for hierarchical search and taxonomies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Improved semantic mapping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SRU interface in production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Integrate with EUDAT CDI Metadata Store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Data Type Registry</a:t>
                      </a: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34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91400" cy="868362"/>
          </a:xfrm>
        </p:spPr>
        <p:txBody>
          <a:bodyPr/>
          <a:lstStyle/>
          <a:p>
            <a:r>
              <a:rPr lang="sv-SE" dirty="0" smtClean="0"/>
              <a:t>Questions on </a:t>
            </a:r>
            <a:r>
              <a:rPr lang="sv-SE" dirty="0" smtClean="0"/>
              <a:t>B2FIND?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259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EUDAT Federated Authentication and Authorisation Infrastructure</a:t>
            </a:r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444208" cy="10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0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Federated AAI and Role Based Access Control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Self-registration: e-mail address only requirement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Supporting OpenID (Google, Facebook, ...)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EduGAIN supported </a:t>
            </a:r>
          </a:p>
          <a:p>
            <a:pPr marL="0" indent="0">
              <a:lnSpc>
                <a:spcPct val="150000"/>
              </a:lnSpc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605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Integrated in B2SHARE: </a:t>
            </a:r>
            <a:br>
              <a:rPr lang="sv-SE" dirty="0" smtClean="0"/>
            </a:br>
            <a:r>
              <a:rPr lang="sv-SE" dirty="0" smtClean="0"/>
              <a:t>”Sign </a:t>
            </a:r>
            <a:r>
              <a:rPr lang="sv-SE" dirty="0"/>
              <a:t>in with B2ACCESS”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46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8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Login through B2ACCESS 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8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17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56084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Roadmap Data Access and Re-Use Service Area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51720" y="908720"/>
            <a:ext cx="2016256" cy="792088"/>
            <a:chOff x="2195736" y="1052736"/>
            <a:chExt cx="2304256" cy="792088"/>
          </a:xfrm>
        </p:grpSpPr>
        <p:sp>
          <p:nvSpPr>
            <p:cNvPr id="4" name="Chevron 3"/>
            <p:cNvSpPr/>
            <p:nvPr/>
          </p:nvSpPr>
          <p:spPr>
            <a:xfrm>
              <a:off x="2195736" y="1052736"/>
              <a:ext cx="2304256" cy="792088"/>
            </a:xfrm>
            <a:prstGeom prst="chevr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M12-M18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323" y="1567825"/>
              <a:ext cx="1749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2016 – Aug 2016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3976" y="908720"/>
            <a:ext cx="2016256" cy="792088"/>
            <a:chOff x="4355976" y="1052736"/>
            <a:chExt cx="2304256" cy="792088"/>
          </a:xfrm>
        </p:grpSpPr>
        <p:sp>
          <p:nvSpPr>
            <p:cNvPr id="5" name="Chevron 4"/>
            <p:cNvSpPr/>
            <p:nvPr/>
          </p:nvSpPr>
          <p:spPr>
            <a:xfrm>
              <a:off x="4355976" y="1052736"/>
              <a:ext cx="2304256" cy="7920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M19-M24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2893" y="1567825"/>
              <a:ext cx="1696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Sep 2016 – Feb 2017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4248" y="908720"/>
            <a:ext cx="2016224" cy="792088"/>
            <a:chOff x="6732240" y="1268760"/>
            <a:chExt cx="2160240" cy="792088"/>
          </a:xfrm>
        </p:grpSpPr>
        <p:sp>
          <p:nvSpPr>
            <p:cNvPr id="6" name="Chevron 5"/>
            <p:cNvSpPr/>
            <p:nvPr/>
          </p:nvSpPr>
          <p:spPr>
            <a:xfrm>
              <a:off x="6732240" y="1268760"/>
              <a:ext cx="2160240" cy="79208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+M24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2532" y="1783849"/>
              <a:ext cx="1661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2017 – Feb 2018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40733"/>
              </p:ext>
            </p:extLst>
          </p:nvPr>
        </p:nvGraphicFramePr>
        <p:xfrm>
          <a:off x="251520" y="1872587"/>
          <a:ext cx="8568952" cy="35052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84176"/>
                <a:gridCol w="2664296"/>
                <a:gridCol w="2304256"/>
                <a:gridCol w="2016224"/>
              </a:tblGrid>
              <a:tr h="22523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B2ACCESS</a:t>
                      </a:r>
                    </a:p>
                    <a:p>
                      <a:endParaRPr lang="en-US" sz="1600" b="0" dirty="0"/>
                    </a:p>
                  </a:txBody>
                  <a:tcPr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B2SHARE integrated with B2ACCESS for authentication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Data Type Registry pilot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EUDAT CDI common HTTP REST API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B2SAFE &amp; DPM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B2DROP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B2STAGE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Data Project Coordination Portal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Installation packages &amp; distributed setup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Pilot for XACML based </a:t>
                      </a:r>
                      <a:r>
                        <a:rPr lang="en-US" sz="1400" b="0" dirty="0" err="1" smtClean="0"/>
                        <a:t>authorisation</a:t>
                      </a:r>
                      <a:r>
                        <a:rPr lang="en-US" sz="1400" b="0" dirty="0" smtClean="0"/>
                        <a:t> solution</a:t>
                      </a: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Support for integration with external community sites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PRACE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with EGI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Distributed </a:t>
                      </a:r>
                      <a:r>
                        <a:rPr lang="en-US" sz="1400" b="0" dirty="0" err="1" smtClean="0"/>
                        <a:t>authorisation</a:t>
                      </a:r>
                      <a:endParaRPr lang="en-US" sz="1400" b="0" dirty="0" smtClean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Complete integration with external community sites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Complete integration with PRACE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Complete integration with EGI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Improvements based on change requests from communities and partners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660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91400" cy="868362"/>
          </a:xfrm>
        </p:spPr>
        <p:txBody>
          <a:bodyPr/>
          <a:lstStyle/>
          <a:p>
            <a:r>
              <a:rPr lang="sv-SE" dirty="0" smtClean="0"/>
              <a:t>Questions on B2ACCESS?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32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56084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Registry Services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11760" y="908720"/>
            <a:ext cx="2016256" cy="792088"/>
            <a:chOff x="2195736" y="1052736"/>
            <a:chExt cx="2304256" cy="792088"/>
          </a:xfrm>
        </p:grpSpPr>
        <p:sp>
          <p:nvSpPr>
            <p:cNvPr id="4" name="Chevron 3"/>
            <p:cNvSpPr/>
            <p:nvPr/>
          </p:nvSpPr>
          <p:spPr>
            <a:xfrm>
              <a:off x="2195736" y="1052736"/>
              <a:ext cx="2304256" cy="792088"/>
            </a:xfrm>
            <a:prstGeom prst="chevr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M12-M18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323" y="1567825"/>
              <a:ext cx="1749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2016 – Aug 2016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3976" y="908720"/>
            <a:ext cx="2016256" cy="792088"/>
            <a:chOff x="4355976" y="1052736"/>
            <a:chExt cx="2304256" cy="792088"/>
          </a:xfrm>
        </p:grpSpPr>
        <p:sp>
          <p:nvSpPr>
            <p:cNvPr id="5" name="Chevron 4"/>
            <p:cNvSpPr/>
            <p:nvPr/>
          </p:nvSpPr>
          <p:spPr>
            <a:xfrm>
              <a:off x="4355976" y="1052736"/>
              <a:ext cx="2304256" cy="7920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M19-M24</a:t>
              </a:r>
            </a:p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2893" y="1567825"/>
              <a:ext cx="1696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Sep 2016 – Feb 2017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4248" y="908720"/>
            <a:ext cx="2016224" cy="792088"/>
            <a:chOff x="6732240" y="1268760"/>
            <a:chExt cx="2160240" cy="792088"/>
          </a:xfrm>
        </p:grpSpPr>
        <p:sp>
          <p:nvSpPr>
            <p:cNvPr id="6" name="Chevron 5"/>
            <p:cNvSpPr/>
            <p:nvPr/>
          </p:nvSpPr>
          <p:spPr>
            <a:xfrm>
              <a:off x="6732240" y="1268760"/>
              <a:ext cx="2160240" cy="79208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+M24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2532" y="1783849"/>
              <a:ext cx="1661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Mar 2017 – Feb 2018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53541"/>
              </p:ext>
            </p:extLst>
          </p:nvPr>
        </p:nvGraphicFramePr>
        <p:xfrm>
          <a:off x="251520" y="1872587"/>
          <a:ext cx="8568952" cy="22250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28192"/>
                <a:gridCol w="2520280"/>
                <a:gridCol w="2448272"/>
                <a:gridCol w="1872208"/>
              </a:tblGrid>
              <a:tr h="94542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Registry Services</a:t>
                      </a:r>
                    </a:p>
                    <a:p>
                      <a:endParaRPr lang="en-US" sz="1600" dirty="0"/>
                    </a:p>
                  </a:txBody>
                  <a:tcPr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Pilot instance of the Data Type Registry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Collaborate with pilot communities on further evaluation and adaptation of the DTR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Integrate the DTR pilot with B2ACCESS for Federated AAI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/>
                        <a:t>Integration of the pilot DTR with B2SHARE and B2FIND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Further development of the DTR based on feedback from communities and other EUDAT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Integration of the DTR with B2NOTE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Evaluate DTR pilot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Bring DTR into 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Integrate</a:t>
                      </a:r>
                      <a:r>
                        <a:rPr lang="en-US" sz="1400" b="0" baseline="0" dirty="0" smtClean="0"/>
                        <a:t> DTR with other EUDAT services based on pilot evaluation</a:t>
                      </a:r>
                      <a:endParaRPr lang="en-US" sz="1400" b="0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09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65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91400" cy="868362"/>
          </a:xfrm>
        </p:spPr>
        <p:txBody>
          <a:bodyPr/>
          <a:lstStyle/>
          <a:p>
            <a:r>
              <a:rPr lang="sv-SE" dirty="0" smtClean="0"/>
              <a:t>Questions and discussion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82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Supportive services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93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AAI with B2ACCESS</a:t>
            </a:r>
          </a:p>
          <a:p>
            <a:r>
              <a:rPr lang="sv-SE" dirty="0" smtClean="0"/>
              <a:t>EPIC Persistent Identifiers with B2HANDLE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444208" cy="1000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13775"/>
            <a:ext cx="6412448" cy="15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32000" y="1944000"/>
            <a:ext cx="8229240" cy="6255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3600" strike="noStrike" dirty="0">
                <a:latin typeface="Arial"/>
              </a:rPr>
              <a:t>Why B2SHARE?</a:t>
            </a:r>
            <a:endParaRPr dirty="0"/>
          </a:p>
        </p:txBody>
      </p:sp>
      <p:sp>
        <p:nvSpPr>
          <p:cNvPr id="3" name="TextShape 2"/>
          <p:cNvSpPr txBox="1"/>
          <p:nvPr/>
        </p:nvSpPr>
        <p:spPr>
          <a:xfrm>
            <a:off x="289080" y="2592000"/>
            <a:ext cx="8206920" cy="40053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endParaRPr dirty="0"/>
          </a:p>
          <a:p>
            <a:pPr algn="ctr">
              <a:lnSpc>
                <a:spcPct val="150000"/>
              </a:lnSpc>
            </a:pPr>
            <a:r>
              <a:rPr lang="sv-SE" sz="4400" dirty="0">
                <a:latin typeface="Arial"/>
              </a:rPr>
              <a:t>Store</a:t>
            </a:r>
            <a:endParaRPr dirty="0"/>
          </a:p>
          <a:p>
            <a:pPr algn="ctr">
              <a:lnSpc>
                <a:spcPct val="150000"/>
              </a:lnSpc>
            </a:pPr>
            <a:r>
              <a:rPr lang="sv-SE" sz="4400" dirty="0">
                <a:latin typeface="Arial"/>
              </a:rPr>
              <a:t>Share</a:t>
            </a:r>
            <a:endParaRPr dirty="0"/>
          </a:p>
          <a:p>
            <a:pPr algn="ctr">
              <a:lnSpc>
                <a:spcPct val="150000"/>
              </a:lnSpc>
            </a:pPr>
            <a:r>
              <a:rPr lang="sv-SE" sz="4400" dirty="0">
                <a:latin typeface="Arial"/>
              </a:rPr>
              <a:t>Publish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88" y="851288"/>
            <a:ext cx="5262664" cy="7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Store in B2SHARE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sv-SE" dirty="0" smtClean="0"/>
              <a:t>Long tail data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Spreadsheets, images, documents, raw data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File size currently up to 2GB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Data that do not fit in with existing data management policies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32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Share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Share with colleagues all over the world</a:t>
            </a:r>
          </a:p>
          <a:p>
            <a:endParaRPr lang="sv-SE" dirty="0"/>
          </a:p>
          <a:p>
            <a:r>
              <a:rPr lang="sv-SE" dirty="0" smtClean="0"/>
              <a:t>Share research data</a:t>
            </a:r>
          </a:p>
          <a:p>
            <a:endParaRPr lang="sv-SE" dirty="0"/>
          </a:p>
          <a:p>
            <a:r>
              <a:rPr lang="sv-SE" dirty="0" smtClean="0"/>
              <a:t>Collaborate</a:t>
            </a:r>
          </a:p>
        </p:txBody>
      </p:sp>
    </p:spTree>
    <p:extLst>
      <p:ext uri="{BB962C8B-B14F-4D97-AF65-F5344CB8AC3E}">
        <p14:creationId xmlns:p14="http://schemas.microsoft.com/office/powerpoint/2010/main" val="188313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Publish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Publish research results</a:t>
            </a:r>
          </a:p>
          <a:p>
            <a:endParaRPr lang="sv-SE" dirty="0"/>
          </a:p>
          <a:p>
            <a:r>
              <a:rPr lang="sv-SE" dirty="0" smtClean="0"/>
              <a:t>Articles and papers</a:t>
            </a:r>
          </a:p>
          <a:p>
            <a:endParaRPr lang="sv-SE" dirty="0"/>
          </a:p>
          <a:p>
            <a:r>
              <a:rPr lang="sv-SE" dirty="0" smtClean="0"/>
              <a:t>Documents</a:t>
            </a:r>
          </a:p>
          <a:p>
            <a:endParaRPr lang="sv-SE" dirty="0"/>
          </a:p>
          <a:p>
            <a:r>
              <a:rPr lang="sv-SE" dirty="0" smtClean="0"/>
              <a:t>Raw data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8057502"/>
      </p:ext>
    </p:extLst>
  </p:cSld>
  <p:clrMapOvr>
    <a:masterClrMapping/>
  </p:clrMapOvr>
</p:sld>
</file>

<file path=ppt/theme/theme1.xml><?xml version="1.0" encoding="utf-8"?>
<a:theme xmlns:a="http://schemas.openxmlformats.org/drawingml/2006/main" name="EUDATTemplatePpt_final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EUDATTemplatePPT_final</Template>
  <TotalTime>78</TotalTime>
  <Words>1310</Words>
  <Application>Microsoft Office PowerPoint</Application>
  <PresentationFormat>On-screen Show (4:3)</PresentationFormat>
  <Paragraphs>262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Century Gothic</vt:lpstr>
      <vt:lpstr>EUDATTemplatePpt_final1.0</vt:lpstr>
      <vt:lpstr>Presentation1</vt:lpstr>
      <vt:lpstr>Data Access and Re-use</vt:lpstr>
      <vt:lpstr>Data Access and Re-use Services</vt:lpstr>
      <vt:lpstr>Vision</vt:lpstr>
      <vt:lpstr>PowerPoint Presentation</vt:lpstr>
      <vt:lpstr>Supportive services</vt:lpstr>
      <vt:lpstr>PowerPoint Presentation</vt:lpstr>
      <vt:lpstr>Store in B2SHARE</vt:lpstr>
      <vt:lpstr>Share</vt:lpstr>
      <vt:lpstr>Publish</vt:lpstr>
      <vt:lpstr>PowerPoint Presentation</vt:lpstr>
      <vt:lpstr>How do I deposit data? (2/2)</vt:lpstr>
      <vt:lpstr>Roadmap Data Access and Re-Use Service Area</vt:lpstr>
      <vt:lpstr>Questions on B2SHARE?</vt:lpstr>
      <vt:lpstr>PowerPoint Presentation</vt:lpstr>
      <vt:lpstr>PowerPoint Presentation</vt:lpstr>
      <vt:lpstr>Register to use B2DROP</vt:lpstr>
      <vt:lpstr>What can users do?</vt:lpstr>
      <vt:lpstr>It’s simple to use</vt:lpstr>
      <vt:lpstr>Synchronise your files</vt:lpstr>
      <vt:lpstr>Mount your folder</vt:lpstr>
      <vt:lpstr>B2DROP Supports versioning</vt:lpstr>
      <vt:lpstr>How &amp; Where are my data stored</vt:lpstr>
      <vt:lpstr>Roadmap Data Access and Re-Use Service Area</vt:lpstr>
      <vt:lpstr>Questions on B2DROP?</vt:lpstr>
      <vt:lpstr>PowerPoint Presentation</vt:lpstr>
      <vt:lpstr>What is B2FIND?</vt:lpstr>
      <vt:lpstr>Data from a huge selection of subjects</vt:lpstr>
      <vt:lpstr>How to search and browse datasets</vt:lpstr>
      <vt:lpstr>How to search and browse datasets</vt:lpstr>
      <vt:lpstr>Detailed information on all datasets</vt:lpstr>
      <vt:lpstr>Roadmap Data Access and Re-Use Service Area</vt:lpstr>
      <vt:lpstr>Questions on B2FIND?</vt:lpstr>
      <vt:lpstr>EUDAT Federated Authentication and Authorisation Infrastructure</vt:lpstr>
      <vt:lpstr>Federated AAI and Role Based Access Control</vt:lpstr>
      <vt:lpstr>Integrated in B2SHARE:  ”Sign in with B2ACCESS”</vt:lpstr>
      <vt:lpstr>Login through B2ACCESS </vt:lpstr>
      <vt:lpstr>Roadmap Data Access and Re-Use Service Area</vt:lpstr>
      <vt:lpstr>Questions on B2ACCESS?</vt:lpstr>
      <vt:lpstr>The Registry Services</vt:lpstr>
      <vt:lpstr>Questions and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Access and Re-use</dc:title>
  <dc:creator>cjhak</dc:creator>
  <cp:lastModifiedBy>cjhak</cp:lastModifiedBy>
  <cp:revision>8</cp:revision>
  <dcterms:created xsi:type="dcterms:W3CDTF">2016-02-04T08:26:42Z</dcterms:created>
  <dcterms:modified xsi:type="dcterms:W3CDTF">2016-02-09T15:12:49Z</dcterms:modified>
</cp:coreProperties>
</file>