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1"/>
  </p:notesMasterIdLst>
  <p:handoutMasterIdLst>
    <p:handoutMasterId r:id="rId32"/>
  </p:handoutMasterIdLst>
  <p:sldIdLst>
    <p:sldId id="256" r:id="rId3"/>
    <p:sldId id="299" r:id="rId4"/>
    <p:sldId id="281" r:id="rId5"/>
    <p:sldId id="282" r:id="rId6"/>
    <p:sldId id="273" r:id="rId7"/>
    <p:sldId id="274" r:id="rId8"/>
    <p:sldId id="275" r:id="rId9"/>
    <p:sldId id="258" r:id="rId10"/>
    <p:sldId id="276" r:id="rId11"/>
    <p:sldId id="260" r:id="rId12"/>
    <p:sldId id="277" r:id="rId13"/>
    <p:sldId id="262" r:id="rId14"/>
    <p:sldId id="278" r:id="rId15"/>
    <p:sldId id="265" r:id="rId16"/>
    <p:sldId id="279" r:id="rId17"/>
    <p:sldId id="267" r:id="rId18"/>
    <p:sldId id="280" r:id="rId19"/>
    <p:sldId id="290" r:id="rId20"/>
    <p:sldId id="300" r:id="rId21"/>
    <p:sldId id="301" r:id="rId22"/>
    <p:sldId id="302" r:id="rId23"/>
    <p:sldId id="291" r:id="rId24"/>
    <p:sldId id="293" r:id="rId25"/>
    <p:sldId id="294" r:id="rId26"/>
    <p:sldId id="303" r:id="rId27"/>
    <p:sldId id="295" r:id="rId28"/>
    <p:sldId id="29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77"/>
    <a:srgbClr val="F95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32" autoAdjust="0"/>
    <p:restoredTop sz="94708" autoAdjust="0"/>
  </p:normalViewPr>
  <p:slideViewPr>
    <p:cSldViewPr>
      <p:cViewPr varScale="1">
        <p:scale>
          <a:sx n="84" d="100"/>
          <a:sy n="84" d="100"/>
        </p:scale>
        <p:origin x="1550" y="77"/>
      </p:cViewPr>
      <p:guideLst>
        <p:guide orient="horz" pos="2160"/>
        <p:guide pos="2880"/>
      </p:guideLst>
    </p:cSldViewPr>
  </p:slideViewPr>
  <p:outlineViewPr>
    <p:cViewPr>
      <p:scale>
        <a:sx n="33" d="100"/>
        <a:sy n="33" d="100"/>
      </p:scale>
      <p:origin x="0" y="-13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FF084-3729-9F4F-ADC1-5D937D0B249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51DA1C9D-EC2D-9840-90B2-E3476F9FFA6F}">
      <dgm:prSet phldrT="[Text]" custT="1"/>
      <dgm:spPr>
        <a:solidFill>
          <a:schemeClr val="accent6">
            <a:lumMod val="75000"/>
          </a:schemeClr>
        </a:solidFill>
        <a:ln>
          <a:solidFill>
            <a:schemeClr val="accent6">
              <a:lumMod val="75000"/>
            </a:schemeClr>
          </a:solidFill>
        </a:ln>
      </dgm:spPr>
      <dgm:t>
        <a:bodyPr/>
        <a:lstStyle/>
        <a:p>
          <a:r>
            <a:rPr lang="en-US" sz="1050" b="1" cap="all" dirty="0" smtClean="0">
              <a:latin typeface="Helvetica"/>
              <a:cs typeface="Helvetica"/>
            </a:rPr>
            <a:t>Creating</a:t>
          </a:r>
          <a:r>
            <a:rPr lang="en-US" sz="1050" cap="all" dirty="0" smtClean="0">
              <a:latin typeface="Helvetica"/>
              <a:cs typeface="Helvetica"/>
            </a:rPr>
            <a:t> data</a:t>
          </a:r>
          <a:endParaRPr lang="en-US" sz="1050" cap="all" dirty="0">
            <a:latin typeface="Helvetica"/>
            <a:cs typeface="Helvetica"/>
          </a:endParaRPr>
        </a:p>
      </dgm:t>
    </dgm:pt>
    <dgm:pt modelId="{2A1B042C-0F2A-E543-A3FB-1807C2129A05}" type="parTrans" cxnId="{99617BD8-4775-6D46-828D-D2262894FCC9}">
      <dgm:prSet/>
      <dgm:spPr/>
      <dgm:t>
        <a:bodyPr/>
        <a:lstStyle/>
        <a:p>
          <a:endParaRPr lang="en-US"/>
        </a:p>
      </dgm:t>
    </dgm:pt>
    <dgm:pt modelId="{2BF82B91-5A39-714C-80C8-A7DB3F529769}" type="sibTrans" cxnId="{99617BD8-4775-6D46-828D-D2262894FCC9}">
      <dgm:prSet/>
      <dgm:spPr>
        <a:solidFill>
          <a:schemeClr val="accent6">
            <a:lumMod val="75000"/>
          </a:schemeClr>
        </a:solidFill>
        <a:ln>
          <a:solidFill>
            <a:schemeClr val="accent6">
              <a:lumMod val="75000"/>
            </a:schemeClr>
          </a:solidFill>
        </a:ln>
      </dgm:spPr>
      <dgm:t>
        <a:bodyPr/>
        <a:lstStyle/>
        <a:p>
          <a:endParaRPr lang="en-US"/>
        </a:p>
      </dgm:t>
    </dgm:pt>
    <dgm:pt modelId="{7342E0A7-DD6E-464A-8C58-481D7ABF85B3}">
      <dgm:prSet phldrT="[Text]" custT="1"/>
      <dgm:spPr>
        <a:solidFill>
          <a:schemeClr val="accent6">
            <a:lumMod val="75000"/>
          </a:schemeClr>
        </a:solidFill>
        <a:ln>
          <a:solidFill>
            <a:schemeClr val="accent6">
              <a:lumMod val="75000"/>
            </a:schemeClr>
          </a:solidFill>
        </a:ln>
      </dgm:spPr>
      <dgm:t>
        <a:bodyPr/>
        <a:lstStyle/>
        <a:p>
          <a:r>
            <a:rPr lang="en-US" sz="1050" b="1" cap="all" dirty="0" smtClean="0">
              <a:latin typeface="Helvetica"/>
              <a:cs typeface="Helvetica"/>
            </a:rPr>
            <a:t>Processing</a:t>
          </a:r>
          <a:r>
            <a:rPr lang="en-US" sz="1050" cap="all" dirty="0" smtClean="0">
              <a:latin typeface="Helvetica"/>
              <a:cs typeface="Helvetica"/>
            </a:rPr>
            <a:t> data</a:t>
          </a:r>
          <a:endParaRPr lang="en-US" sz="1050" cap="all" dirty="0">
            <a:latin typeface="Helvetica"/>
            <a:cs typeface="Helvetica"/>
          </a:endParaRPr>
        </a:p>
      </dgm:t>
    </dgm:pt>
    <dgm:pt modelId="{E8024B6E-36C1-D54A-A63D-39D38ED93414}" type="parTrans" cxnId="{C9BC0A6B-568B-134E-B1D1-4B40F79BD24E}">
      <dgm:prSet/>
      <dgm:spPr/>
      <dgm:t>
        <a:bodyPr/>
        <a:lstStyle/>
        <a:p>
          <a:endParaRPr lang="en-US"/>
        </a:p>
      </dgm:t>
    </dgm:pt>
    <dgm:pt modelId="{A2DCB36C-9B50-EA46-9F99-0AAF36DFE301}" type="sibTrans" cxnId="{C9BC0A6B-568B-134E-B1D1-4B40F79BD24E}">
      <dgm:prSet/>
      <dgm:spPr>
        <a:solidFill>
          <a:schemeClr val="accent6">
            <a:lumMod val="75000"/>
          </a:schemeClr>
        </a:solidFill>
        <a:ln>
          <a:solidFill>
            <a:schemeClr val="accent6">
              <a:lumMod val="75000"/>
            </a:schemeClr>
          </a:solidFill>
        </a:ln>
      </dgm:spPr>
      <dgm:t>
        <a:bodyPr/>
        <a:lstStyle/>
        <a:p>
          <a:endParaRPr lang="en-US"/>
        </a:p>
      </dgm:t>
    </dgm:pt>
    <dgm:pt modelId="{25BDD31A-F04A-C14E-9E6C-2E42848336F4}">
      <dgm:prSet phldrT="[Text]" custT="1"/>
      <dgm:spPr>
        <a:solidFill>
          <a:schemeClr val="accent6">
            <a:lumMod val="75000"/>
          </a:schemeClr>
        </a:solidFill>
        <a:ln>
          <a:solidFill>
            <a:schemeClr val="accent6">
              <a:lumMod val="75000"/>
            </a:schemeClr>
          </a:solidFill>
        </a:ln>
      </dgm:spPr>
      <dgm:t>
        <a:bodyPr/>
        <a:lstStyle/>
        <a:p>
          <a:r>
            <a:rPr lang="en-US" sz="1050" b="1" cap="all" dirty="0" err="1" smtClean="0">
              <a:latin typeface="Helvetica"/>
              <a:cs typeface="Helvetica"/>
            </a:rPr>
            <a:t>Analysing</a:t>
          </a:r>
          <a:r>
            <a:rPr lang="en-US" sz="1050" cap="all" dirty="0" smtClean="0">
              <a:latin typeface="Helvetica"/>
              <a:cs typeface="Helvetica"/>
            </a:rPr>
            <a:t> data</a:t>
          </a:r>
          <a:endParaRPr lang="en-US" sz="1050" cap="all" dirty="0">
            <a:latin typeface="Helvetica"/>
            <a:cs typeface="Helvetica"/>
          </a:endParaRPr>
        </a:p>
      </dgm:t>
    </dgm:pt>
    <dgm:pt modelId="{A4AC99F2-275B-974F-9EE6-911EA0891E25}" type="parTrans" cxnId="{E7101495-A3B1-6540-B6E4-83592FBDF363}">
      <dgm:prSet/>
      <dgm:spPr/>
      <dgm:t>
        <a:bodyPr/>
        <a:lstStyle/>
        <a:p>
          <a:endParaRPr lang="en-US"/>
        </a:p>
      </dgm:t>
    </dgm:pt>
    <dgm:pt modelId="{2393C0CB-33BC-2944-BDDA-411C7B4366B8}" type="sibTrans" cxnId="{E7101495-A3B1-6540-B6E4-83592FBDF363}">
      <dgm:prSet/>
      <dgm:spPr>
        <a:solidFill>
          <a:schemeClr val="accent6">
            <a:lumMod val="75000"/>
          </a:schemeClr>
        </a:solidFill>
        <a:ln>
          <a:solidFill>
            <a:schemeClr val="accent6">
              <a:lumMod val="75000"/>
            </a:schemeClr>
          </a:solidFill>
        </a:ln>
      </dgm:spPr>
      <dgm:t>
        <a:bodyPr/>
        <a:lstStyle/>
        <a:p>
          <a:endParaRPr lang="en-US"/>
        </a:p>
      </dgm:t>
    </dgm:pt>
    <dgm:pt modelId="{1BE55965-3600-374F-AAC9-B162A3EF883F}">
      <dgm:prSet phldrT="[Text]" custT="1"/>
      <dgm:spPr>
        <a:solidFill>
          <a:schemeClr val="accent6">
            <a:lumMod val="75000"/>
          </a:schemeClr>
        </a:solidFill>
        <a:ln>
          <a:solidFill>
            <a:schemeClr val="accent6">
              <a:lumMod val="75000"/>
            </a:schemeClr>
          </a:solidFill>
        </a:ln>
      </dgm:spPr>
      <dgm:t>
        <a:bodyPr/>
        <a:lstStyle/>
        <a:p>
          <a:r>
            <a:rPr lang="en-US" sz="1050" b="1" cap="all" dirty="0" smtClean="0">
              <a:latin typeface="Helvetica"/>
              <a:cs typeface="Helvetica"/>
            </a:rPr>
            <a:t>Preserving</a:t>
          </a:r>
          <a:r>
            <a:rPr lang="en-US" sz="1050" cap="all" dirty="0" smtClean="0">
              <a:latin typeface="Helvetica"/>
              <a:cs typeface="Helvetica"/>
            </a:rPr>
            <a:t> data</a:t>
          </a:r>
          <a:endParaRPr lang="en-US" sz="1050" cap="all" dirty="0">
            <a:latin typeface="Helvetica"/>
            <a:cs typeface="Helvetica"/>
          </a:endParaRPr>
        </a:p>
      </dgm:t>
    </dgm:pt>
    <dgm:pt modelId="{CE6084C4-044C-5942-AFE1-97A42E5A154A}" type="parTrans" cxnId="{C10D9641-3DDC-ED4B-ACA4-EDFF6AB1E221}">
      <dgm:prSet/>
      <dgm:spPr/>
      <dgm:t>
        <a:bodyPr/>
        <a:lstStyle/>
        <a:p>
          <a:endParaRPr lang="en-US"/>
        </a:p>
      </dgm:t>
    </dgm:pt>
    <dgm:pt modelId="{6C93CBA0-B412-5846-89E3-B3C381B65676}" type="sibTrans" cxnId="{C10D9641-3DDC-ED4B-ACA4-EDFF6AB1E221}">
      <dgm:prSet/>
      <dgm:spPr>
        <a:solidFill>
          <a:schemeClr val="accent6">
            <a:lumMod val="75000"/>
          </a:schemeClr>
        </a:solidFill>
        <a:ln>
          <a:solidFill>
            <a:schemeClr val="accent6">
              <a:lumMod val="75000"/>
            </a:schemeClr>
          </a:solidFill>
        </a:ln>
      </dgm:spPr>
      <dgm:t>
        <a:bodyPr/>
        <a:lstStyle/>
        <a:p>
          <a:endParaRPr lang="en-US"/>
        </a:p>
      </dgm:t>
    </dgm:pt>
    <dgm:pt modelId="{041C3B1B-E5CF-9A40-BD2A-6AE6863531D2}">
      <dgm:prSet phldrT="[Text]" custT="1"/>
      <dgm:spPr>
        <a:solidFill>
          <a:schemeClr val="accent6">
            <a:lumMod val="75000"/>
          </a:schemeClr>
        </a:solidFill>
        <a:ln>
          <a:solidFill>
            <a:schemeClr val="accent6">
              <a:lumMod val="75000"/>
            </a:schemeClr>
          </a:solidFill>
        </a:ln>
      </dgm:spPr>
      <dgm:t>
        <a:bodyPr/>
        <a:lstStyle/>
        <a:p>
          <a:r>
            <a:rPr lang="en-US" sz="1050" b="1" cap="all" dirty="0" smtClean="0">
              <a:latin typeface="Helvetica"/>
              <a:cs typeface="Helvetica"/>
            </a:rPr>
            <a:t>Giving access </a:t>
          </a:r>
          <a:r>
            <a:rPr lang="en-US" sz="1050" cap="all" dirty="0" smtClean="0">
              <a:latin typeface="Helvetica"/>
              <a:cs typeface="Helvetica"/>
            </a:rPr>
            <a:t>to data</a:t>
          </a:r>
          <a:endParaRPr lang="en-US" sz="1050" cap="all" dirty="0">
            <a:latin typeface="Helvetica"/>
            <a:cs typeface="Helvetica"/>
          </a:endParaRPr>
        </a:p>
      </dgm:t>
    </dgm:pt>
    <dgm:pt modelId="{A3DAC357-CE50-784A-9B0A-6196B79AC41B}" type="parTrans" cxnId="{E192ADC1-15CB-D546-AD65-054B2C667D3B}">
      <dgm:prSet/>
      <dgm:spPr/>
      <dgm:t>
        <a:bodyPr/>
        <a:lstStyle/>
        <a:p>
          <a:endParaRPr lang="en-US"/>
        </a:p>
      </dgm:t>
    </dgm:pt>
    <dgm:pt modelId="{D456A58C-9FB1-BA4F-B904-D765B265B74E}" type="sibTrans" cxnId="{E192ADC1-15CB-D546-AD65-054B2C667D3B}">
      <dgm:prSet/>
      <dgm:spPr>
        <a:solidFill>
          <a:schemeClr val="accent6">
            <a:lumMod val="75000"/>
          </a:schemeClr>
        </a:solidFill>
        <a:ln>
          <a:solidFill>
            <a:schemeClr val="accent6">
              <a:lumMod val="75000"/>
            </a:schemeClr>
          </a:solidFill>
        </a:ln>
      </dgm:spPr>
      <dgm:t>
        <a:bodyPr/>
        <a:lstStyle/>
        <a:p>
          <a:endParaRPr lang="en-US"/>
        </a:p>
      </dgm:t>
    </dgm:pt>
    <dgm:pt modelId="{EB74647A-DF4F-D74A-B441-076BEBDF143E}">
      <dgm:prSet phldrT="[Text]" custT="1"/>
      <dgm:spPr>
        <a:solidFill>
          <a:schemeClr val="accent6">
            <a:lumMod val="75000"/>
          </a:schemeClr>
        </a:solidFill>
        <a:ln>
          <a:solidFill>
            <a:schemeClr val="accent6">
              <a:lumMod val="75000"/>
            </a:schemeClr>
          </a:solidFill>
        </a:ln>
      </dgm:spPr>
      <dgm:t>
        <a:bodyPr/>
        <a:lstStyle/>
        <a:p>
          <a:r>
            <a:rPr lang="en-US" sz="1050" b="1" cap="all" dirty="0" smtClean="0">
              <a:latin typeface="Helvetica"/>
              <a:cs typeface="Helvetica"/>
            </a:rPr>
            <a:t>Re-using </a:t>
          </a:r>
          <a:r>
            <a:rPr lang="en-US" sz="1050" cap="all" dirty="0" smtClean="0">
              <a:latin typeface="Helvetica"/>
              <a:cs typeface="Helvetica"/>
            </a:rPr>
            <a:t>data</a:t>
          </a:r>
          <a:endParaRPr lang="en-US" sz="1050" cap="all" dirty="0">
            <a:latin typeface="Helvetica"/>
            <a:cs typeface="Helvetica"/>
          </a:endParaRPr>
        </a:p>
      </dgm:t>
    </dgm:pt>
    <dgm:pt modelId="{0EA74BA7-D689-204B-8355-D5393335BB05}" type="parTrans" cxnId="{5A0B1744-C9E3-C34B-BD1B-DFE7EFA9E5DB}">
      <dgm:prSet/>
      <dgm:spPr/>
      <dgm:t>
        <a:bodyPr/>
        <a:lstStyle/>
        <a:p>
          <a:endParaRPr lang="en-US"/>
        </a:p>
      </dgm:t>
    </dgm:pt>
    <dgm:pt modelId="{26CB218E-048E-2247-ADD4-AE6DC7176C02}" type="sibTrans" cxnId="{5A0B1744-C9E3-C34B-BD1B-DFE7EFA9E5DB}">
      <dgm:prSet/>
      <dgm:spPr>
        <a:solidFill>
          <a:schemeClr val="accent6">
            <a:lumMod val="75000"/>
          </a:schemeClr>
        </a:solidFill>
        <a:ln>
          <a:solidFill>
            <a:schemeClr val="accent6">
              <a:lumMod val="75000"/>
            </a:schemeClr>
          </a:solidFill>
        </a:ln>
      </dgm:spPr>
      <dgm:t>
        <a:bodyPr/>
        <a:lstStyle/>
        <a:p>
          <a:endParaRPr lang="en-US"/>
        </a:p>
      </dgm:t>
    </dgm:pt>
    <dgm:pt modelId="{6B315E4C-048B-E94D-AEC2-F9FE3DD9DD73}" type="pres">
      <dgm:prSet presAssocID="{BA5FF084-3729-9F4F-ADC1-5D937D0B2497}" presName="cycle" presStyleCnt="0">
        <dgm:presLayoutVars>
          <dgm:dir/>
          <dgm:resizeHandles val="exact"/>
        </dgm:presLayoutVars>
      </dgm:prSet>
      <dgm:spPr/>
      <dgm:t>
        <a:bodyPr/>
        <a:lstStyle/>
        <a:p>
          <a:endParaRPr lang="en-US"/>
        </a:p>
      </dgm:t>
    </dgm:pt>
    <dgm:pt modelId="{53565F0A-5C79-9C43-832E-9DB884618903}" type="pres">
      <dgm:prSet presAssocID="{51DA1C9D-EC2D-9840-90B2-E3476F9FFA6F}" presName="node" presStyleLbl="node1" presStyleIdx="0" presStyleCnt="6">
        <dgm:presLayoutVars>
          <dgm:bulletEnabled val="1"/>
        </dgm:presLayoutVars>
      </dgm:prSet>
      <dgm:spPr/>
      <dgm:t>
        <a:bodyPr/>
        <a:lstStyle/>
        <a:p>
          <a:endParaRPr lang="en-US"/>
        </a:p>
      </dgm:t>
    </dgm:pt>
    <dgm:pt modelId="{CB4C479D-1278-9A4C-A891-508337B5C747}" type="pres">
      <dgm:prSet presAssocID="{2BF82B91-5A39-714C-80C8-A7DB3F529769}" presName="sibTrans" presStyleLbl="sibTrans2D1" presStyleIdx="0" presStyleCnt="6"/>
      <dgm:spPr/>
      <dgm:t>
        <a:bodyPr/>
        <a:lstStyle/>
        <a:p>
          <a:endParaRPr lang="en-US"/>
        </a:p>
      </dgm:t>
    </dgm:pt>
    <dgm:pt modelId="{8743ED81-52F7-7B47-9720-43D2E32E7F20}" type="pres">
      <dgm:prSet presAssocID="{2BF82B91-5A39-714C-80C8-A7DB3F529769}" presName="connectorText" presStyleLbl="sibTrans2D1" presStyleIdx="0" presStyleCnt="6"/>
      <dgm:spPr/>
      <dgm:t>
        <a:bodyPr/>
        <a:lstStyle/>
        <a:p>
          <a:endParaRPr lang="en-US"/>
        </a:p>
      </dgm:t>
    </dgm:pt>
    <dgm:pt modelId="{4F556537-B3CD-574B-BE47-C15BC0790CE4}" type="pres">
      <dgm:prSet presAssocID="{7342E0A7-DD6E-464A-8C58-481D7ABF85B3}" presName="node" presStyleLbl="node1" presStyleIdx="1" presStyleCnt="6">
        <dgm:presLayoutVars>
          <dgm:bulletEnabled val="1"/>
        </dgm:presLayoutVars>
      </dgm:prSet>
      <dgm:spPr/>
      <dgm:t>
        <a:bodyPr/>
        <a:lstStyle/>
        <a:p>
          <a:endParaRPr lang="en-US"/>
        </a:p>
      </dgm:t>
    </dgm:pt>
    <dgm:pt modelId="{80CAFFD2-10D2-D744-B1D0-F7A65F43AE6F}" type="pres">
      <dgm:prSet presAssocID="{A2DCB36C-9B50-EA46-9F99-0AAF36DFE301}" presName="sibTrans" presStyleLbl="sibTrans2D1" presStyleIdx="1" presStyleCnt="6"/>
      <dgm:spPr/>
      <dgm:t>
        <a:bodyPr/>
        <a:lstStyle/>
        <a:p>
          <a:endParaRPr lang="en-US"/>
        </a:p>
      </dgm:t>
    </dgm:pt>
    <dgm:pt modelId="{BFF8F733-8066-9548-8C30-8DD630461577}" type="pres">
      <dgm:prSet presAssocID="{A2DCB36C-9B50-EA46-9F99-0AAF36DFE301}" presName="connectorText" presStyleLbl="sibTrans2D1" presStyleIdx="1" presStyleCnt="6"/>
      <dgm:spPr/>
      <dgm:t>
        <a:bodyPr/>
        <a:lstStyle/>
        <a:p>
          <a:endParaRPr lang="en-US"/>
        </a:p>
      </dgm:t>
    </dgm:pt>
    <dgm:pt modelId="{A2EB7B0C-A646-3D4D-A834-9E38A917F1A4}" type="pres">
      <dgm:prSet presAssocID="{25BDD31A-F04A-C14E-9E6C-2E42848336F4}" presName="node" presStyleLbl="node1" presStyleIdx="2" presStyleCnt="6">
        <dgm:presLayoutVars>
          <dgm:bulletEnabled val="1"/>
        </dgm:presLayoutVars>
      </dgm:prSet>
      <dgm:spPr/>
      <dgm:t>
        <a:bodyPr/>
        <a:lstStyle/>
        <a:p>
          <a:endParaRPr lang="en-US"/>
        </a:p>
      </dgm:t>
    </dgm:pt>
    <dgm:pt modelId="{9DE02FCA-8D96-3247-AEB8-DD7006B3045A}" type="pres">
      <dgm:prSet presAssocID="{2393C0CB-33BC-2944-BDDA-411C7B4366B8}" presName="sibTrans" presStyleLbl="sibTrans2D1" presStyleIdx="2" presStyleCnt="6"/>
      <dgm:spPr/>
      <dgm:t>
        <a:bodyPr/>
        <a:lstStyle/>
        <a:p>
          <a:endParaRPr lang="en-US"/>
        </a:p>
      </dgm:t>
    </dgm:pt>
    <dgm:pt modelId="{ECC19FF9-BBF4-5246-AECF-0FF35709E94B}" type="pres">
      <dgm:prSet presAssocID="{2393C0CB-33BC-2944-BDDA-411C7B4366B8}" presName="connectorText" presStyleLbl="sibTrans2D1" presStyleIdx="2" presStyleCnt="6"/>
      <dgm:spPr/>
      <dgm:t>
        <a:bodyPr/>
        <a:lstStyle/>
        <a:p>
          <a:endParaRPr lang="en-US"/>
        </a:p>
      </dgm:t>
    </dgm:pt>
    <dgm:pt modelId="{34AA63A2-9D48-0F4B-A139-5D184BBC4D8D}" type="pres">
      <dgm:prSet presAssocID="{1BE55965-3600-374F-AAC9-B162A3EF883F}" presName="node" presStyleLbl="node1" presStyleIdx="3" presStyleCnt="6">
        <dgm:presLayoutVars>
          <dgm:bulletEnabled val="1"/>
        </dgm:presLayoutVars>
      </dgm:prSet>
      <dgm:spPr/>
      <dgm:t>
        <a:bodyPr/>
        <a:lstStyle/>
        <a:p>
          <a:endParaRPr lang="en-US"/>
        </a:p>
      </dgm:t>
    </dgm:pt>
    <dgm:pt modelId="{E678AD02-FF8D-8F40-9158-098C7870E5C9}" type="pres">
      <dgm:prSet presAssocID="{6C93CBA0-B412-5846-89E3-B3C381B65676}" presName="sibTrans" presStyleLbl="sibTrans2D1" presStyleIdx="3" presStyleCnt="6"/>
      <dgm:spPr/>
      <dgm:t>
        <a:bodyPr/>
        <a:lstStyle/>
        <a:p>
          <a:endParaRPr lang="en-US"/>
        </a:p>
      </dgm:t>
    </dgm:pt>
    <dgm:pt modelId="{3F16BA55-2BC7-074D-9CFE-4DA67056675F}" type="pres">
      <dgm:prSet presAssocID="{6C93CBA0-B412-5846-89E3-B3C381B65676}" presName="connectorText" presStyleLbl="sibTrans2D1" presStyleIdx="3" presStyleCnt="6"/>
      <dgm:spPr/>
      <dgm:t>
        <a:bodyPr/>
        <a:lstStyle/>
        <a:p>
          <a:endParaRPr lang="en-US"/>
        </a:p>
      </dgm:t>
    </dgm:pt>
    <dgm:pt modelId="{38F48D85-2D8A-884F-917E-0B73BDC561B1}" type="pres">
      <dgm:prSet presAssocID="{041C3B1B-E5CF-9A40-BD2A-6AE6863531D2}" presName="node" presStyleLbl="node1" presStyleIdx="4" presStyleCnt="6">
        <dgm:presLayoutVars>
          <dgm:bulletEnabled val="1"/>
        </dgm:presLayoutVars>
      </dgm:prSet>
      <dgm:spPr/>
      <dgm:t>
        <a:bodyPr/>
        <a:lstStyle/>
        <a:p>
          <a:endParaRPr lang="en-US"/>
        </a:p>
      </dgm:t>
    </dgm:pt>
    <dgm:pt modelId="{95DE2AFC-C589-3840-97E8-99B76967C15B}" type="pres">
      <dgm:prSet presAssocID="{D456A58C-9FB1-BA4F-B904-D765B265B74E}" presName="sibTrans" presStyleLbl="sibTrans2D1" presStyleIdx="4" presStyleCnt="6"/>
      <dgm:spPr/>
      <dgm:t>
        <a:bodyPr/>
        <a:lstStyle/>
        <a:p>
          <a:endParaRPr lang="en-US"/>
        </a:p>
      </dgm:t>
    </dgm:pt>
    <dgm:pt modelId="{87C30BF1-6E9E-D548-A592-EC912E22D526}" type="pres">
      <dgm:prSet presAssocID="{D456A58C-9FB1-BA4F-B904-D765B265B74E}" presName="connectorText" presStyleLbl="sibTrans2D1" presStyleIdx="4" presStyleCnt="6"/>
      <dgm:spPr/>
      <dgm:t>
        <a:bodyPr/>
        <a:lstStyle/>
        <a:p>
          <a:endParaRPr lang="en-US"/>
        </a:p>
      </dgm:t>
    </dgm:pt>
    <dgm:pt modelId="{55B07ED5-4593-C541-BA2F-8D7F64F80E9D}" type="pres">
      <dgm:prSet presAssocID="{EB74647A-DF4F-D74A-B441-076BEBDF143E}" presName="node" presStyleLbl="node1" presStyleIdx="5" presStyleCnt="6">
        <dgm:presLayoutVars>
          <dgm:bulletEnabled val="1"/>
        </dgm:presLayoutVars>
      </dgm:prSet>
      <dgm:spPr/>
      <dgm:t>
        <a:bodyPr/>
        <a:lstStyle/>
        <a:p>
          <a:endParaRPr lang="en-US"/>
        </a:p>
      </dgm:t>
    </dgm:pt>
    <dgm:pt modelId="{54183C37-6CB4-4F4C-9D64-6E1EB41C534A}" type="pres">
      <dgm:prSet presAssocID="{26CB218E-048E-2247-ADD4-AE6DC7176C02}" presName="sibTrans" presStyleLbl="sibTrans2D1" presStyleIdx="5" presStyleCnt="6"/>
      <dgm:spPr/>
      <dgm:t>
        <a:bodyPr/>
        <a:lstStyle/>
        <a:p>
          <a:endParaRPr lang="en-US"/>
        </a:p>
      </dgm:t>
    </dgm:pt>
    <dgm:pt modelId="{F38B9D58-7974-8049-A373-6FD7E2A46F10}" type="pres">
      <dgm:prSet presAssocID="{26CB218E-048E-2247-ADD4-AE6DC7176C02}" presName="connectorText" presStyleLbl="sibTrans2D1" presStyleIdx="5" presStyleCnt="6"/>
      <dgm:spPr/>
      <dgm:t>
        <a:bodyPr/>
        <a:lstStyle/>
        <a:p>
          <a:endParaRPr lang="en-US"/>
        </a:p>
      </dgm:t>
    </dgm:pt>
  </dgm:ptLst>
  <dgm:cxnLst>
    <dgm:cxn modelId="{4108D3DF-5709-471D-A6C0-149454E2E143}" type="presOf" srcId="{041C3B1B-E5CF-9A40-BD2A-6AE6863531D2}" destId="{38F48D85-2D8A-884F-917E-0B73BDC561B1}" srcOrd="0" destOrd="0" presId="urn:microsoft.com/office/officeart/2005/8/layout/cycle2"/>
    <dgm:cxn modelId="{6847149F-71F2-4FB6-8469-FC34F176134A}" type="presOf" srcId="{EB74647A-DF4F-D74A-B441-076BEBDF143E}" destId="{55B07ED5-4593-C541-BA2F-8D7F64F80E9D}" srcOrd="0" destOrd="0" presId="urn:microsoft.com/office/officeart/2005/8/layout/cycle2"/>
    <dgm:cxn modelId="{E7101495-A3B1-6540-B6E4-83592FBDF363}" srcId="{BA5FF084-3729-9F4F-ADC1-5D937D0B2497}" destId="{25BDD31A-F04A-C14E-9E6C-2E42848336F4}" srcOrd="2" destOrd="0" parTransId="{A4AC99F2-275B-974F-9EE6-911EA0891E25}" sibTransId="{2393C0CB-33BC-2944-BDDA-411C7B4366B8}"/>
    <dgm:cxn modelId="{C6B44F25-B995-4AEC-AC41-8333AFE4F390}" type="presOf" srcId="{6C93CBA0-B412-5846-89E3-B3C381B65676}" destId="{3F16BA55-2BC7-074D-9CFE-4DA67056675F}" srcOrd="1" destOrd="0" presId="urn:microsoft.com/office/officeart/2005/8/layout/cycle2"/>
    <dgm:cxn modelId="{C9BC0A6B-568B-134E-B1D1-4B40F79BD24E}" srcId="{BA5FF084-3729-9F4F-ADC1-5D937D0B2497}" destId="{7342E0A7-DD6E-464A-8C58-481D7ABF85B3}" srcOrd="1" destOrd="0" parTransId="{E8024B6E-36C1-D54A-A63D-39D38ED93414}" sibTransId="{A2DCB36C-9B50-EA46-9F99-0AAF36DFE301}"/>
    <dgm:cxn modelId="{B2EB4A24-B283-4D32-BB6D-01F75552E488}" type="presOf" srcId="{2BF82B91-5A39-714C-80C8-A7DB3F529769}" destId="{CB4C479D-1278-9A4C-A891-508337B5C747}" srcOrd="0" destOrd="0" presId="urn:microsoft.com/office/officeart/2005/8/layout/cycle2"/>
    <dgm:cxn modelId="{E192ADC1-15CB-D546-AD65-054B2C667D3B}" srcId="{BA5FF084-3729-9F4F-ADC1-5D937D0B2497}" destId="{041C3B1B-E5CF-9A40-BD2A-6AE6863531D2}" srcOrd="4" destOrd="0" parTransId="{A3DAC357-CE50-784A-9B0A-6196B79AC41B}" sibTransId="{D456A58C-9FB1-BA4F-B904-D765B265B74E}"/>
    <dgm:cxn modelId="{0FB408F1-966B-4FA9-BD71-DAD549081803}" type="presOf" srcId="{A2DCB36C-9B50-EA46-9F99-0AAF36DFE301}" destId="{BFF8F733-8066-9548-8C30-8DD630461577}" srcOrd="1" destOrd="0" presId="urn:microsoft.com/office/officeart/2005/8/layout/cycle2"/>
    <dgm:cxn modelId="{1D463115-BC49-4006-B1D2-0A757ED8C6D9}" type="presOf" srcId="{26CB218E-048E-2247-ADD4-AE6DC7176C02}" destId="{54183C37-6CB4-4F4C-9D64-6E1EB41C534A}" srcOrd="0" destOrd="0" presId="urn:microsoft.com/office/officeart/2005/8/layout/cycle2"/>
    <dgm:cxn modelId="{45114F39-52A0-437D-A4B6-498035C506B8}" type="presOf" srcId="{6C93CBA0-B412-5846-89E3-B3C381B65676}" destId="{E678AD02-FF8D-8F40-9158-098C7870E5C9}" srcOrd="0" destOrd="0" presId="urn:microsoft.com/office/officeart/2005/8/layout/cycle2"/>
    <dgm:cxn modelId="{A2EB44FD-405B-4301-9127-03A90D7A3179}" type="presOf" srcId="{BA5FF084-3729-9F4F-ADC1-5D937D0B2497}" destId="{6B315E4C-048B-E94D-AEC2-F9FE3DD9DD73}" srcOrd="0" destOrd="0" presId="urn:microsoft.com/office/officeart/2005/8/layout/cycle2"/>
    <dgm:cxn modelId="{648A8B20-70F3-40EC-A6D1-00EA17F086AD}" type="presOf" srcId="{2393C0CB-33BC-2944-BDDA-411C7B4366B8}" destId="{ECC19FF9-BBF4-5246-AECF-0FF35709E94B}" srcOrd="1" destOrd="0" presId="urn:microsoft.com/office/officeart/2005/8/layout/cycle2"/>
    <dgm:cxn modelId="{F0C8D239-8C73-4E61-BA4E-9E2AE96779F1}" type="presOf" srcId="{51DA1C9D-EC2D-9840-90B2-E3476F9FFA6F}" destId="{53565F0A-5C79-9C43-832E-9DB884618903}" srcOrd="0" destOrd="0" presId="urn:microsoft.com/office/officeart/2005/8/layout/cycle2"/>
    <dgm:cxn modelId="{3CBE20C4-FE28-4F83-AC33-A7A1601630A5}" type="presOf" srcId="{26CB218E-048E-2247-ADD4-AE6DC7176C02}" destId="{F38B9D58-7974-8049-A373-6FD7E2A46F10}" srcOrd="1" destOrd="0" presId="urn:microsoft.com/office/officeart/2005/8/layout/cycle2"/>
    <dgm:cxn modelId="{1A572D6B-EC7D-4E58-943F-6555B98DA557}" type="presOf" srcId="{D456A58C-9FB1-BA4F-B904-D765B265B74E}" destId="{95DE2AFC-C589-3840-97E8-99B76967C15B}" srcOrd="0" destOrd="0" presId="urn:microsoft.com/office/officeart/2005/8/layout/cycle2"/>
    <dgm:cxn modelId="{B39AD61A-00FF-49ED-B4C7-135112A5E203}" type="presOf" srcId="{2393C0CB-33BC-2944-BDDA-411C7B4366B8}" destId="{9DE02FCA-8D96-3247-AEB8-DD7006B3045A}" srcOrd="0" destOrd="0" presId="urn:microsoft.com/office/officeart/2005/8/layout/cycle2"/>
    <dgm:cxn modelId="{1FA4359F-13ED-4B33-8F79-8E813838D772}" type="presOf" srcId="{D456A58C-9FB1-BA4F-B904-D765B265B74E}" destId="{87C30BF1-6E9E-D548-A592-EC912E22D526}" srcOrd="1" destOrd="0" presId="urn:microsoft.com/office/officeart/2005/8/layout/cycle2"/>
    <dgm:cxn modelId="{391C1927-C533-4A10-ABEF-731783F0C6EF}" type="presOf" srcId="{7342E0A7-DD6E-464A-8C58-481D7ABF85B3}" destId="{4F556537-B3CD-574B-BE47-C15BC0790CE4}" srcOrd="0" destOrd="0" presId="urn:microsoft.com/office/officeart/2005/8/layout/cycle2"/>
    <dgm:cxn modelId="{A0101C90-637C-41EE-A31B-744E1DF3E6F8}" type="presOf" srcId="{1BE55965-3600-374F-AAC9-B162A3EF883F}" destId="{34AA63A2-9D48-0F4B-A139-5D184BBC4D8D}" srcOrd="0" destOrd="0" presId="urn:microsoft.com/office/officeart/2005/8/layout/cycle2"/>
    <dgm:cxn modelId="{5A0B1744-C9E3-C34B-BD1B-DFE7EFA9E5DB}" srcId="{BA5FF084-3729-9F4F-ADC1-5D937D0B2497}" destId="{EB74647A-DF4F-D74A-B441-076BEBDF143E}" srcOrd="5" destOrd="0" parTransId="{0EA74BA7-D689-204B-8355-D5393335BB05}" sibTransId="{26CB218E-048E-2247-ADD4-AE6DC7176C02}"/>
    <dgm:cxn modelId="{C10D9641-3DDC-ED4B-ACA4-EDFF6AB1E221}" srcId="{BA5FF084-3729-9F4F-ADC1-5D937D0B2497}" destId="{1BE55965-3600-374F-AAC9-B162A3EF883F}" srcOrd="3" destOrd="0" parTransId="{CE6084C4-044C-5942-AFE1-97A42E5A154A}" sibTransId="{6C93CBA0-B412-5846-89E3-B3C381B65676}"/>
    <dgm:cxn modelId="{99617BD8-4775-6D46-828D-D2262894FCC9}" srcId="{BA5FF084-3729-9F4F-ADC1-5D937D0B2497}" destId="{51DA1C9D-EC2D-9840-90B2-E3476F9FFA6F}" srcOrd="0" destOrd="0" parTransId="{2A1B042C-0F2A-E543-A3FB-1807C2129A05}" sibTransId="{2BF82B91-5A39-714C-80C8-A7DB3F529769}"/>
    <dgm:cxn modelId="{76C86E10-BC3A-41C7-8A51-F6F4617796D4}" type="presOf" srcId="{A2DCB36C-9B50-EA46-9F99-0AAF36DFE301}" destId="{80CAFFD2-10D2-D744-B1D0-F7A65F43AE6F}" srcOrd="0" destOrd="0" presId="urn:microsoft.com/office/officeart/2005/8/layout/cycle2"/>
    <dgm:cxn modelId="{E273BE85-12AD-43E5-A992-D932CC795609}" type="presOf" srcId="{25BDD31A-F04A-C14E-9E6C-2E42848336F4}" destId="{A2EB7B0C-A646-3D4D-A834-9E38A917F1A4}" srcOrd="0" destOrd="0" presId="urn:microsoft.com/office/officeart/2005/8/layout/cycle2"/>
    <dgm:cxn modelId="{7E113B6D-4767-4F11-ACA1-5BB6D21A72D5}" type="presOf" srcId="{2BF82B91-5A39-714C-80C8-A7DB3F529769}" destId="{8743ED81-52F7-7B47-9720-43D2E32E7F20}" srcOrd="1" destOrd="0" presId="urn:microsoft.com/office/officeart/2005/8/layout/cycle2"/>
    <dgm:cxn modelId="{E862F9D6-128B-4C15-AFC8-D3C5078BAD45}" type="presParOf" srcId="{6B315E4C-048B-E94D-AEC2-F9FE3DD9DD73}" destId="{53565F0A-5C79-9C43-832E-9DB884618903}" srcOrd="0" destOrd="0" presId="urn:microsoft.com/office/officeart/2005/8/layout/cycle2"/>
    <dgm:cxn modelId="{3B85C7DA-ED33-47B8-A7A9-8C0CDB73EC6A}" type="presParOf" srcId="{6B315E4C-048B-E94D-AEC2-F9FE3DD9DD73}" destId="{CB4C479D-1278-9A4C-A891-508337B5C747}" srcOrd="1" destOrd="0" presId="urn:microsoft.com/office/officeart/2005/8/layout/cycle2"/>
    <dgm:cxn modelId="{95DFCD0F-45E0-4C19-B58C-B69BF8054680}" type="presParOf" srcId="{CB4C479D-1278-9A4C-A891-508337B5C747}" destId="{8743ED81-52F7-7B47-9720-43D2E32E7F20}" srcOrd="0" destOrd="0" presId="urn:microsoft.com/office/officeart/2005/8/layout/cycle2"/>
    <dgm:cxn modelId="{749FE58A-E9D5-4C2B-BF98-6F357FDC0C5C}" type="presParOf" srcId="{6B315E4C-048B-E94D-AEC2-F9FE3DD9DD73}" destId="{4F556537-B3CD-574B-BE47-C15BC0790CE4}" srcOrd="2" destOrd="0" presId="urn:microsoft.com/office/officeart/2005/8/layout/cycle2"/>
    <dgm:cxn modelId="{9F1702C8-70AA-4B89-AFDC-BB228CE26B61}" type="presParOf" srcId="{6B315E4C-048B-E94D-AEC2-F9FE3DD9DD73}" destId="{80CAFFD2-10D2-D744-B1D0-F7A65F43AE6F}" srcOrd="3" destOrd="0" presId="urn:microsoft.com/office/officeart/2005/8/layout/cycle2"/>
    <dgm:cxn modelId="{093227C6-F4A8-4D88-BA83-3AC6CDADEE2A}" type="presParOf" srcId="{80CAFFD2-10D2-D744-B1D0-F7A65F43AE6F}" destId="{BFF8F733-8066-9548-8C30-8DD630461577}" srcOrd="0" destOrd="0" presId="urn:microsoft.com/office/officeart/2005/8/layout/cycle2"/>
    <dgm:cxn modelId="{C6B8A6DC-469C-4179-B819-DD575968FA3B}" type="presParOf" srcId="{6B315E4C-048B-E94D-AEC2-F9FE3DD9DD73}" destId="{A2EB7B0C-A646-3D4D-A834-9E38A917F1A4}" srcOrd="4" destOrd="0" presId="urn:microsoft.com/office/officeart/2005/8/layout/cycle2"/>
    <dgm:cxn modelId="{FCE27477-955A-46AB-811C-CF8A27AF8E62}" type="presParOf" srcId="{6B315E4C-048B-E94D-AEC2-F9FE3DD9DD73}" destId="{9DE02FCA-8D96-3247-AEB8-DD7006B3045A}" srcOrd="5" destOrd="0" presId="urn:microsoft.com/office/officeart/2005/8/layout/cycle2"/>
    <dgm:cxn modelId="{DE5CE59F-488F-4DCE-83B8-32AB88D89691}" type="presParOf" srcId="{9DE02FCA-8D96-3247-AEB8-DD7006B3045A}" destId="{ECC19FF9-BBF4-5246-AECF-0FF35709E94B}" srcOrd="0" destOrd="0" presId="urn:microsoft.com/office/officeart/2005/8/layout/cycle2"/>
    <dgm:cxn modelId="{389546E7-4F66-4CCD-ADFA-115B12BE0360}" type="presParOf" srcId="{6B315E4C-048B-E94D-AEC2-F9FE3DD9DD73}" destId="{34AA63A2-9D48-0F4B-A139-5D184BBC4D8D}" srcOrd="6" destOrd="0" presId="urn:microsoft.com/office/officeart/2005/8/layout/cycle2"/>
    <dgm:cxn modelId="{9658EDF1-9274-403B-A7C4-F3729B730BFD}" type="presParOf" srcId="{6B315E4C-048B-E94D-AEC2-F9FE3DD9DD73}" destId="{E678AD02-FF8D-8F40-9158-098C7870E5C9}" srcOrd="7" destOrd="0" presId="urn:microsoft.com/office/officeart/2005/8/layout/cycle2"/>
    <dgm:cxn modelId="{E682B397-CA9B-43EC-A15D-A017ABADC43B}" type="presParOf" srcId="{E678AD02-FF8D-8F40-9158-098C7870E5C9}" destId="{3F16BA55-2BC7-074D-9CFE-4DA67056675F}" srcOrd="0" destOrd="0" presId="urn:microsoft.com/office/officeart/2005/8/layout/cycle2"/>
    <dgm:cxn modelId="{B3B66D6D-D28C-4588-A4C2-7D8ECBD7BEB4}" type="presParOf" srcId="{6B315E4C-048B-E94D-AEC2-F9FE3DD9DD73}" destId="{38F48D85-2D8A-884F-917E-0B73BDC561B1}" srcOrd="8" destOrd="0" presId="urn:microsoft.com/office/officeart/2005/8/layout/cycle2"/>
    <dgm:cxn modelId="{F5B230C1-55C3-442D-9E60-DA94924768FF}" type="presParOf" srcId="{6B315E4C-048B-E94D-AEC2-F9FE3DD9DD73}" destId="{95DE2AFC-C589-3840-97E8-99B76967C15B}" srcOrd="9" destOrd="0" presId="urn:microsoft.com/office/officeart/2005/8/layout/cycle2"/>
    <dgm:cxn modelId="{BB664DDE-735B-45E4-A133-440B1C440A44}" type="presParOf" srcId="{95DE2AFC-C589-3840-97E8-99B76967C15B}" destId="{87C30BF1-6E9E-D548-A592-EC912E22D526}" srcOrd="0" destOrd="0" presId="urn:microsoft.com/office/officeart/2005/8/layout/cycle2"/>
    <dgm:cxn modelId="{AE42F3BF-62EA-4C0E-8905-2C071B643C8C}" type="presParOf" srcId="{6B315E4C-048B-E94D-AEC2-F9FE3DD9DD73}" destId="{55B07ED5-4593-C541-BA2F-8D7F64F80E9D}" srcOrd="10" destOrd="0" presId="urn:microsoft.com/office/officeart/2005/8/layout/cycle2"/>
    <dgm:cxn modelId="{E0D73573-F147-4587-8D61-BA64D711748E}" type="presParOf" srcId="{6B315E4C-048B-E94D-AEC2-F9FE3DD9DD73}" destId="{54183C37-6CB4-4F4C-9D64-6E1EB41C534A}" srcOrd="11" destOrd="0" presId="urn:microsoft.com/office/officeart/2005/8/layout/cycle2"/>
    <dgm:cxn modelId="{E53D15C6-2F5F-4962-9CA8-02DEE0F7610E}" type="presParOf" srcId="{54183C37-6CB4-4F4C-9D64-6E1EB41C534A}" destId="{F38B9D58-7974-8049-A373-6FD7E2A46F1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04DD-1B1B-7A4C-9E46-C97F8C7E51AA}" type="datetimeFigureOut">
              <a:rPr lang="en-US" smtClean="0"/>
              <a:t>2/23/2017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F00B1D-A212-FF4D-A1A4-25167884EE29}" type="slidenum">
              <a:rPr lang="en-US" smtClean="0"/>
              <a:t>‹#›</a:t>
            </a:fld>
            <a:endParaRPr lang="en-US"/>
          </a:p>
        </p:txBody>
      </p:sp>
    </p:spTree>
    <p:extLst>
      <p:ext uri="{BB962C8B-B14F-4D97-AF65-F5344CB8AC3E}">
        <p14:creationId xmlns:p14="http://schemas.microsoft.com/office/powerpoint/2010/main" val="1912081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71B22-6CC4-D540-938D-0C4295CED634}" type="datetimeFigureOut">
              <a:rPr lang="en-US" smtClean="0"/>
              <a:t>2/23/2017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7A426-FF47-584B-9591-8EFED1C1B7F9}" type="slidenum">
              <a:rPr lang="en-US" smtClean="0"/>
              <a:t>‹#›</a:t>
            </a:fld>
            <a:endParaRPr lang="en-US"/>
          </a:p>
        </p:txBody>
      </p:sp>
    </p:spTree>
    <p:extLst>
      <p:ext uri="{BB962C8B-B14F-4D97-AF65-F5344CB8AC3E}">
        <p14:creationId xmlns:p14="http://schemas.microsoft.com/office/powerpoint/2010/main" val="16848527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presentation introduces the EUDAT Services Suite and is aimed at a general public. It also provides information on the organization that develops, maintains and deploys the services: the EUDAT initiative. The EUDAT Services Suite is a number of data services supporting researchers, research communities and research infrastructures.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Detailed information on the services can be found at </a:t>
            </a:r>
            <a:r>
              <a:rPr lang="en-US" sz="1200" kern="1200" dirty="0" err="1" smtClean="0">
                <a:solidFill>
                  <a:schemeClr val="tx1"/>
                </a:solidFill>
                <a:effectLst/>
                <a:latin typeface="+mn-lt"/>
                <a:ea typeface="+mn-ea"/>
                <a:cs typeface="+mn-cs"/>
              </a:rPr>
              <a:t>eudat.eu</a:t>
            </a:r>
            <a:r>
              <a:rPr lang="en-US" sz="1200" kern="1200" dirty="0" smtClean="0">
                <a:solidFill>
                  <a:schemeClr val="tx1"/>
                </a:solidFill>
                <a:effectLst/>
                <a:latin typeface="+mn-lt"/>
                <a:ea typeface="+mn-ea"/>
                <a:cs typeface="+mn-cs"/>
              </a:rPr>
              <a:t>/services.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presentation consists of 28 slides and will take 15 minutes.</a:t>
            </a:r>
            <a:endParaRPr lang="en-US" dirty="0" smtClean="0"/>
          </a:p>
          <a:p>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1</a:t>
            </a:fld>
            <a:endParaRPr lang="en-US"/>
          </a:p>
        </p:txBody>
      </p:sp>
    </p:spTree>
    <p:extLst>
      <p:ext uri="{BB962C8B-B14F-4D97-AF65-F5344CB8AC3E}">
        <p14:creationId xmlns:p14="http://schemas.microsoft.com/office/powerpoint/2010/main" val="346200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third service of the EUDAT Services Suite is the B2SAFE service.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service allows community and department repositories to implement data management policies on research data across multiple administrative domains.</a:t>
            </a:r>
          </a:p>
          <a:p>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11</a:t>
            </a:fld>
            <a:endParaRPr lang="en-US"/>
          </a:p>
        </p:txBody>
      </p:sp>
    </p:spTree>
    <p:extLst>
      <p:ext uri="{BB962C8B-B14F-4D97-AF65-F5344CB8AC3E}">
        <p14:creationId xmlns:p14="http://schemas.microsoft.com/office/powerpoint/2010/main" val="191804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B2SAFE service is aimed at research communities that have no facilities for archival data storage. The service supports a number of procedures such as data replication and the co-location of data with different communities. B2SAFE facilitates high-scale petabytes storage.</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information on the B2SAFE service can be found at </a:t>
            </a:r>
            <a:r>
              <a:rPr lang="en-US" sz="1200" kern="1200" dirty="0" err="1" smtClean="0">
                <a:solidFill>
                  <a:schemeClr val="tx1"/>
                </a:solidFill>
                <a:effectLst/>
                <a:latin typeface="+mn-lt"/>
                <a:ea typeface="+mn-ea"/>
                <a:cs typeface="+mn-cs"/>
              </a:rPr>
              <a:t>eudat.eu</a:t>
            </a:r>
            <a:r>
              <a:rPr lang="en-US" sz="1200" kern="1200" dirty="0" smtClean="0">
                <a:solidFill>
                  <a:schemeClr val="tx1"/>
                </a:solidFill>
                <a:effectLst/>
                <a:latin typeface="+mn-lt"/>
                <a:ea typeface="+mn-ea"/>
                <a:cs typeface="+mn-cs"/>
              </a:rPr>
              <a:t>/b2safe.</a:t>
            </a:r>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12</a:t>
            </a:fld>
            <a:endParaRPr lang="en-US"/>
          </a:p>
        </p:txBody>
      </p:sp>
    </p:spTree>
    <p:extLst>
      <p:ext uri="{BB962C8B-B14F-4D97-AF65-F5344CB8AC3E}">
        <p14:creationId xmlns:p14="http://schemas.microsoft.com/office/powerpoint/2010/main" val="787034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B2STAGE service enables the movement of large amounts of data between data stores and high-performance computing resources.</a:t>
            </a:r>
            <a:r>
              <a:rPr lang="nl-NL" dirty="0" smtClean="0">
                <a:effectLst/>
              </a:rPr>
              <a:t> </a:t>
            </a:r>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13</a:t>
            </a:fld>
            <a:endParaRPr lang="en-US"/>
          </a:p>
        </p:txBody>
      </p:sp>
    </p:spTree>
    <p:extLst>
      <p:ext uri="{BB962C8B-B14F-4D97-AF65-F5344CB8AC3E}">
        <p14:creationId xmlns:p14="http://schemas.microsoft.com/office/powerpoint/2010/main" val="330520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B2STAGE service is aimed at research communities and infrastructures to move large amounts of data between data stores and high-performance computing resources, to re-ingest computational results back into EUDAT and to deposit large data sets onto EUDAT resources for long-term preservation.</a:t>
            </a:r>
          </a:p>
          <a:p>
            <a:endParaRPr lang="en-US" dirty="0" smtClean="0"/>
          </a:p>
          <a:p>
            <a:r>
              <a:rPr lang="en-US" sz="1200" kern="1200" dirty="0" smtClean="0">
                <a:solidFill>
                  <a:schemeClr val="tx1"/>
                </a:solidFill>
                <a:effectLst/>
                <a:latin typeface="+mn-lt"/>
                <a:ea typeface="+mn-ea"/>
                <a:cs typeface="+mn-cs"/>
              </a:rPr>
              <a:t>More information on the B2STAGE service can be found at: </a:t>
            </a:r>
            <a:r>
              <a:rPr lang="en-US" sz="1200" kern="1200" dirty="0" err="1" smtClean="0">
                <a:solidFill>
                  <a:schemeClr val="tx1"/>
                </a:solidFill>
                <a:effectLst/>
                <a:latin typeface="+mn-lt"/>
                <a:ea typeface="+mn-ea"/>
                <a:cs typeface="+mn-cs"/>
              </a:rPr>
              <a:t>eudat.eu</a:t>
            </a:r>
            <a:r>
              <a:rPr lang="en-US" sz="1200" kern="1200" dirty="0" smtClean="0">
                <a:solidFill>
                  <a:schemeClr val="tx1"/>
                </a:solidFill>
                <a:effectLst/>
                <a:latin typeface="+mn-lt"/>
                <a:ea typeface="+mn-ea"/>
                <a:cs typeface="+mn-cs"/>
              </a:rPr>
              <a:t>/b2stage.</a:t>
            </a:r>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14</a:t>
            </a:fld>
            <a:endParaRPr lang="en-US"/>
          </a:p>
        </p:txBody>
      </p:sp>
    </p:spTree>
    <p:extLst>
      <p:ext uri="{BB962C8B-B14F-4D97-AF65-F5344CB8AC3E}">
        <p14:creationId xmlns:p14="http://schemas.microsoft.com/office/powerpoint/2010/main" val="28856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last service of the EUDAT Service Suite is the B2FIND service. It can be characterized as a simple, user-friendly metadata catalogue of research data collections stored in EUDAT data centers and other repositories.</a:t>
            </a:r>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15</a:t>
            </a:fld>
            <a:endParaRPr lang="en-US"/>
          </a:p>
        </p:txBody>
      </p:sp>
    </p:spTree>
    <p:extLst>
      <p:ext uri="{BB962C8B-B14F-4D97-AF65-F5344CB8AC3E}">
        <p14:creationId xmlns:p14="http://schemas.microsoft.com/office/powerpoint/2010/main" val="8054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B2FIND service enables the searching and browsing for data objects and collections and supports a number of metadata formats. B2FIND facilitates browsing through multi-disciplinary data collections.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information on the B2FIND service can be found at: https://b2find.eudat.eu.</a:t>
            </a:r>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16</a:t>
            </a:fld>
            <a:endParaRPr lang="en-US"/>
          </a:p>
        </p:txBody>
      </p:sp>
    </p:spTree>
    <p:extLst>
      <p:ext uri="{BB962C8B-B14F-4D97-AF65-F5344CB8AC3E}">
        <p14:creationId xmlns:p14="http://schemas.microsoft.com/office/powerpoint/2010/main" val="306937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EUDAT services have their dedicated</a:t>
            </a:r>
            <a:r>
              <a:rPr lang="en-US" baseline="0" dirty="0" smtClean="0"/>
              <a:t> service domain and documentation. For all services documentation, tutorials and training are in the making or already exist.</a:t>
            </a:r>
          </a:p>
          <a:p>
            <a:endParaRPr lang="en-US" baseline="0" dirty="0" smtClean="0"/>
          </a:p>
          <a:p>
            <a:r>
              <a:rPr lang="en-US" sz="1200" kern="1200" dirty="0" smtClean="0">
                <a:solidFill>
                  <a:schemeClr val="tx1"/>
                </a:solidFill>
                <a:effectLst/>
                <a:latin typeface="+mn-lt"/>
                <a:ea typeface="+mn-ea"/>
                <a:cs typeface="+mn-cs"/>
              </a:rPr>
              <a:t>The service suite will be enhanced and expanded. So keep in touch. If you have any questions or remarks concerning the services or the EUDAT initiative, please use the contact form available at the EUDAT website: </a:t>
            </a:r>
            <a:r>
              <a:rPr lang="en-US" sz="1200" kern="1200" dirty="0" err="1" smtClean="0">
                <a:solidFill>
                  <a:schemeClr val="tx1"/>
                </a:solidFill>
                <a:effectLst/>
                <a:latin typeface="+mn-lt"/>
                <a:ea typeface="+mn-ea"/>
                <a:cs typeface="+mn-cs"/>
              </a:rPr>
              <a:t>eudat.eu</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17</a:t>
            </a:fld>
            <a:endParaRPr lang="en-US"/>
          </a:p>
        </p:txBody>
      </p:sp>
    </p:spTree>
    <p:extLst>
      <p:ext uri="{BB962C8B-B14F-4D97-AF65-F5344CB8AC3E}">
        <p14:creationId xmlns:p14="http://schemas.microsoft.com/office/powerpoint/2010/main" val="1582610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Worldwide,</a:t>
            </a:r>
            <a:r>
              <a:rPr lang="nl-NL" baseline="0"/>
              <a:t> lots of organisations and individuals are trying to transform the principles into practice. That’s not easy: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a:t>differences between the principles on the Force11 site and the principles in the Scientific Data article;</a:t>
            </a:r>
          </a:p>
          <a:p>
            <a:pPr marL="171450" indent="-171450">
              <a:buFont typeface="Arial" charset="0"/>
              <a:buChar char="•"/>
            </a:pPr>
            <a:r>
              <a:rPr lang="en-US"/>
              <a:t>huge variation among disciplines;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a:t>a gap between high-level principles and daily practice;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a:t>different interpretations/opinions regarding ‘are all principles about machines AND about humans’</a:t>
            </a:r>
            <a:r>
              <a:rPr lang="en-US" baseline="0"/>
              <a:t> – heavily related to the state of the art in different disciplines.</a:t>
            </a:r>
            <a:endParaRPr lang="en-US"/>
          </a:p>
          <a:p>
            <a:endParaRPr lang="nl-NL" baseline="0"/>
          </a:p>
          <a:p>
            <a:r>
              <a:rPr lang="nl-NL" baseline="0"/>
              <a:t>There are presentations this Wednesday afternoon about interpreting and applying the principles to data repositories, and about dataset properties that could be used to assess the level of FAIRness.</a:t>
            </a:r>
          </a:p>
          <a:p>
            <a:r>
              <a:rPr lang="nl-NL" baseline="0"/>
              <a:t>Another perspective to scope the principles is to clearly state what they are NOT, as Erik Schultes did at an RDN meeting last year. </a:t>
            </a:r>
          </a:p>
          <a:p>
            <a:endParaRPr lang="nl-NL" baseline="0"/>
          </a:p>
          <a:p>
            <a:endParaRPr lang="nl-NL" baseline="0"/>
          </a:p>
          <a:p>
            <a:endParaRPr lang="nl-NL"/>
          </a:p>
        </p:txBody>
      </p:sp>
      <p:sp>
        <p:nvSpPr>
          <p:cNvPr id="4" name="Tijdelijke aanduiding voor dianummer 3"/>
          <p:cNvSpPr>
            <a:spLocks noGrp="1"/>
          </p:cNvSpPr>
          <p:nvPr>
            <p:ph type="sldNum" sz="quarter" idx="10"/>
          </p:nvPr>
        </p:nvSpPr>
        <p:spPr/>
        <p:txBody>
          <a:bodyPr/>
          <a:lstStyle/>
          <a:p>
            <a:fld id="{7867A426-FF47-584B-9591-8EFED1C1B7F9}" type="slidenum">
              <a:rPr lang="en-US" smtClean="0"/>
              <a:t>19</a:t>
            </a:fld>
            <a:endParaRPr lang="en-US"/>
          </a:p>
        </p:txBody>
      </p:sp>
    </p:spTree>
    <p:extLst>
      <p:ext uri="{BB962C8B-B14F-4D97-AF65-F5344CB8AC3E}">
        <p14:creationId xmlns:p14="http://schemas.microsoft.com/office/powerpoint/2010/main" val="105514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aseline="0"/>
              <a:t>Also the EC was inspired by the FAIR principles: all new Horizon2020 projects have to deliver a DMP which tells how the project will deliver FAIR data. </a:t>
            </a:r>
          </a:p>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a:p>
          <a:p>
            <a:pPr marL="0" marR="0" indent="0" algn="l" defTabSz="457200" rtl="0" eaLnBrk="1" fontAlgn="auto" latinLnBrk="0" hangingPunct="1">
              <a:lnSpc>
                <a:spcPct val="100000"/>
              </a:lnSpc>
              <a:spcBef>
                <a:spcPts val="0"/>
              </a:spcBef>
              <a:spcAft>
                <a:spcPts val="0"/>
              </a:spcAft>
              <a:buClrTx/>
              <a:buSzTx/>
              <a:buFontTx/>
              <a:buNone/>
              <a:tabLst/>
              <a:defRPr/>
            </a:pPr>
            <a:r>
              <a:rPr lang="nl-NL" baseline="0"/>
              <a:t>DTL – Dutch TechCentre for Life Sciences – is also the organisation that supports the GO FAIR initiative, although that will broader than the life sciences</a:t>
            </a:r>
          </a:p>
          <a:p>
            <a:endParaRPr lang="nl-NL"/>
          </a:p>
        </p:txBody>
      </p:sp>
      <p:sp>
        <p:nvSpPr>
          <p:cNvPr id="4" name="Tijdelijke aanduiding voor dianummer 3"/>
          <p:cNvSpPr>
            <a:spLocks noGrp="1"/>
          </p:cNvSpPr>
          <p:nvPr>
            <p:ph type="sldNum" sz="quarter" idx="10"/>
          </p:nvPr>
        </p:nvSpPr>
        <p:spPr/>
        <p:txBody>
          <a:bodyPr/>
          <a:lstStyle/>
          <a:p>
            <a:fld id="{D94F2A50-5D2A-F648-A105-A33F86E9A4C7}" type="slidenum">
              <a:rPr lang="nl-NL" smtClean="0"/>
              <a:t>20</a:t>
            </a:fld>
            <a:endParaRPr lang="nl-NL"/>
          </a:p>
        </p:txBody>
      </p:sp>
    </p:spTree>
    <p:extLst>
      <p:ext uri="{BB962C8B-B14F-4D97-AF65-F5344CB8AC3E}">
        <p14:creationId xmlns:p14="http://schemas.microsoft.com/office/powerpoint/2010/main" val="19340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Among</a:t>
            </a:r>
            <a:r>
              <a:rPr lang="nl-NL" baseline="0"/>
              <a:t> the many data pilots that EUDAT supports, there is one that is explicitly devoted to analysing the EUDAT services with a view to what is needed to make them comply with the FAIR principles. This is a going concern and we will certainly come back to it in later workshops. </a:t>
            </a:r>
          </a:p>
          <a:p>
            <a:endParaRPr lang="nl-NL" baseline="0"/>
          </a:p>
          <a:p>
            <a:r>
              <a:rPr lang="nl-NL" baseline="0"/>
              <a:t>Today, however, we want to use the time to let you explore some of the services, so the following overview of how EUDAT services support particular FAIR elements will be brief. Also, part of the FAIR support is an ambition and not 100% robust. </a:t>
            </a:r>
            <a:endParaRPr lang="nl-NL"/>
          </a:p>
        </p:txBody>
      </p:sp>
      <p:sp>
        <p:nvSpPr>
          <p:cNvPr id="4" name="Tijdelijke aanduiding voor dianummer 3"/>
          <p:cNvSpPr>
            <a:spLocks noGrp="1"/>
          </p:cNvSpPr>
          <p:nvPr>
            <p:ph type="sldNum" sz="quarter" idx="10"/>
          </p:nvPr>
        </p:nvSpPr>
        <p:spPr/>
        <p:txBody>
          <a:bodyPr/>
          <a:lstStyle/>
          <a:p>
            <a:fld id="{7867A426-FF47-584B-9591-8EFED1C1B7F9}" type="slidenum">
              <a:rPr lang="en-US" smtClean="0"/>
              <a:t>21</a:t>
            </a:fld>
            <a:endParaRPr lang="en-US"/>
          </a:p>
        </p:txBody>
      </p:sp>
    </p:spTree>
    <p:extLst>
      <p:ext uri="{BB962C8B-B14F-4D97-AF65-F5344CB8AC3E}">
        <p14:creationId xmlns:p14="http://schemas.microsoft.com/office/powerpoint/2010/main" val="173880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EUDAT Service Suite offers a complete set of research data services, expertise and technology solutions to all European scientists and researchers.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services and storage resources are distributed across 15 European countries.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data are safely stored alongside some of Europe’s most powerful supercomputers</a:t>
            </a:r>
            <a:r>
              <a:rPr lang="nl-NL"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3</a:t>
            </a:fld>
            <a:endParaRPr lang="en-US"/>
          </a:p>
        </p:txBody>
      </p:sp>
    </p:spTree>
    <p:extLst>
      <p:ext uri="{BB962C8B-B14F-4D97-AF65-F5344CB8AC3E}">
        <p14:creationId xmlns:p14="http://schemas.microsoft.com/office/powerpoint/2010/main" val="2582297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do a full presentation of all the EUDAT services, we flesh out the data life cycle with more EUDAT services.</a:t>
            </a:r>
          </a:p>
          <a:p>
            <a:r>
              <a:rPr lang="en-US" baseline="0" dirty="0" smtClean="0"/>
              <a:t>Today, however, we focus on the services that support implementation of the FAIR data principles. </a:t>
            </a:r>
          </a:p>
          <a:p>
            <a:endParaRPr lang="en-US" dirty="0"/>
          </a:p>
        </p:txBody>
      </p:sp>
      <p:sp>
        <p:nvSpPr>
          <p:cNvPr id="4" name="Slide Number Placeholder 3"/>
          <p:cNvSpPr>
            <a:spLocks noGrp="1"/>
          </p:cNvSpPr>
          <p:nvPr>
            <p:ph type="sldNum" sz="quarter" idx="10"/>
          </p:nvPr>
        </p:nvSpPr>
        <p:spPr>
          <a:xfrm>
            <a:off x="2689347" y="11537552"/>
            <a:ext cx="2057400" cy="607351"/>
          </a:xfrm>
          <a:prstGeom prst="rect">
            <a:avLst/>
          </a:prstGeom>
        </p:spPr>
        <p:txBody>
          <a:bodyPr/>
          <a:lstStyle/>
          <a:p>
            <a:fld id="{1D17F8AD-33BB-4EDC-B921-541CE899FC3B}" type="slidenum">
              <a:rPr lang="en-US" smtClean="0"/>
              <a:pPr/>
              <a:t>22</a:t>
            </a:fld>
            <a:endParaRPr lang="en-US"/>
          </a:p>
        </p:txBody>
      </p:sp>
    </p:spTree>
    <p:extLst>
      <p:ext uri="{BB962C8B-B14F-4D97-AF65-F5344CB8AC3E}">
        <p14:creationId xmlns:p14="http://schemas.microsoft.com/office/powerpoint/2010/main" val="2071209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Interoperability is</a:t>
            </a:r>
            <a:r>
              <a:rPr lang="nl-NL" baseline="0"/>
              <a:t> often considered the most problematic one. However, we humans have a long history of reaching consensus, standards, and common reference points. So the degree of interoperability will clearly vary between disciplines and that’s ok, as long as we see it as an ambition and a goal for the disciplines we work in.</a:t>
            </a:r>
            <a:endParaRPr lang="nl-NL"/>
          </a:p>
        </p:txBody>
      </p:sp>
      <p:sp>
        <p:nvSpPr>
          <p:cNvPr id="4" name="Tijdelijke aanduiding voor dianummer 3"/>
          <p:cNvSpPr>
            <a:spLocks noGrp="1"/>
          </p:cNvSpPr>
          <p:nvPr>
            <p:ph type="sldNum" sz="quarter" idx="10"/>
          </p:nvPr>
        </p:nvSpPr>
        <p:spPr/>
        <p:txBody>
          <a:bodyPr/>
          <a:lstStyle/>
          <a:p>
            <a:pPr>
              <a:defRPr/>
            </a:pPr>
            <a:fld id="{EECB501B-9145-384C-860E-E18BA7581B70}" type="slidenum">
              <a:rPr lang="el-GR"/>
              <a:pPr>
                <a:defRPr/>
              </a:pPr>
              <a:t>25</a:t>
            </a:fld>
            <a:endParaRPr lang="el-GR"/>
          </a:p>
        </p:txBody>
      </p:sp>
    </p:spTree>
    <p:extLst>
      <p:ext uri="{BB962C8B-B14F-4D97-AF65-F5344CB8AC3E}">
        <p14:creationId xmlns:p14="http://schemas.microsoft.com/office/powerpoint/2010/main" val="1267120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a:r>
              <a:rPr lang="en-GB" altLang="en-US" dirty="0" smtClean="0">
                <a:solidFill>
                  <a:srgbClr val="FF0000"/>
                </a:solidFill>
                <a:latin typeface="Calibri" pitchFamily="34" charset="0"/>
              </a:rPr>
              <a:t>Remember</a:t>
            </a:r>
            <a:r>
              <a:rPr lang="en-GB" altLang="en-US" baseline="0" dirty="0" smtClean="0">
                <a:solidFill>
                  <a:srgbClr val="FF0000"/>
                </a:solidFill>
                <a:latin typeface="Calibri" pitchFamily="34" charset="0"/>
              </a:rPr>
              <a:t> to give also your open data </a:t>
            </a:r>
            <a:r>
              <a:rPr lang="en-GB" altLang="en-US" b="1" baseline="0" dirty="0" smtClean="0">
                <a:solidFill>
                  <a:srgbClr val="FF0000"/>
                </a:solidFill>
                <a:latin typeface="Calibri" pitchFamily="34" charset="0"/>
              </a:rPr>
              <a:t>and software </a:t>
            </a:r>
            <a:r>
              <a:rPr lang="en-GB" altLang="en-US" baseline="0" dirty="0" smtClean="0">
                <a:solidFill>
                  <a:srgbClr val="FF0000"/>
                </a:solidFill>
                <a:latin typeface="Calibri" pitchFamily="34" charset="0"/>
              </a:rPr>
              <a:t>a proper licence.</a:t>
            </a:r>
            <a:endParaRPr lang="en-GB" altLang="en-US" dirty="0" smtClean="0">
              <a:solidFill>
                <a:srgbClr val="FF0000"/>
              </a:solidFill>
              <a:latin typeface="Calibri" pitchFamily="34" charset="0"/>
            </a:endParaRPr>
          </a:p>
          <a:p>
            <a:pPr eaLnBrk="1"/>
            <a:endParaRPr lang="en-GB" altLang="en-US" dirty="0" smtClean="0">
              <a:latin typeface="Calibri" pitchFamily="34" charset="0"/>
            </a:endParaRPr>
          </a:p>
          <a:p>
            <a:pPr eaLnBrk="1"/>
            <a:r>
              <a:rPr lang="en-GB" altLang="en-US" dirty="0" smtClean="0">
                <a:latin typeface="Calibri" pitchFamily="34" charset="0"/>
              </a:rPr>
              <a:t>The OA guidelines under Horizon 2020 point to CC-0 or CC-BY as </a:t>
            </a:r>
            <a:r>
              <a:rPr lang="en-GB" altLang="en-US" baseline="0" dirty="0" smtClean="0">
                <a:latin typeface="Calibri" pitchFamily="34" charset="0"/>
              </a:rPr>
              <a:t>a straightforward and effective way to make it possible for others to mine, exploit and reproduce the data. See p11 at: http://</a:t>
            </a:r>
            <a:r>
              <a:rPr lang="en-GB" altLang="en-US" baseline="0" dirty="0" err="1" smtClean="0">
                <a:latin typeface="Calibri" pitchFamily="34" charset="0"/>
              </a:rPr>
              <a:t>ec.europa.eu</a:t>
            </a:r>
            <a:r>
              <a:rPr lang="en-GB" altLang="en-US" baseline="0" dirty="0" smtClean="0">
                <a:latin typeface="Calibri" pitchFamily="34" charset="0"/>
              </a:rPr>
              <a:t>/research/participants/data/ref/h2020/</a:t>
            </a:r>
            <a:r>
              <a:rPr lang="en-GB" altLang="en-US" baseline="0" dirty="0" err="1" smtClean="0">
                <a:latin typeface="Calibri" pitchFamily="34" charset="0"/>
              </a:rPr>
              <a:t>grants_manual</a:t>
            </a:r>
            <a:r>
              <a:rPr lang="en-GB" altLang="en-US" baseline="0" dirty="0" smtClean="0">
                <a:latin typeface="Calibri" pitchFamily="34" charset="0"/>
              </a:rPr>
              <a:t>/hi/</a:t>
            </a:r>
            <a:r>
              <a:rPr lang="en-GB" altLang="en-US" baseline="0" dirty="0" err="1" smtClean="0">
                <a:latin typeface="Calibri" pitchFamily="34" charset="0"/>
              </a:rPr>
              <a:t>oa_pilot</a:t>
            </a:r>
            <a:r>
              <a:rPr lang="en-GB" altLang="en-US" baseline="0" dirty="0" smtClean="0">
                <a:latin typeface="Calibri" pitchFamily="34" charset="0"/>
              </a:rPr>
              <a:t>/h2020-hi-oa-pilot-guide_en.pdf</a:t>
            </a:r>
            <a:endParaRPr lang="en-GB" altLang="en-US" dirty="0" smtClean="0">
              <a:latin typeface="Calibri" pitchFamily="34" charset="0"/>
            </a:endParaRPr>
          </a:p>
          <a:p>
            <a:endParaRPr lang="nl-NL"/>
          </a:p>
        </p:txBody>
      </p:sp>
      <p:sp>
        <p:nvSpPr>
          <p:cNvPr id="4" name="Tijdelijke aanduiding voor dianummer 3"/>
          <p:cNvSpPr>
            <a:spLocks noGrp="1"/>
          </p:cNvSpPr>
          <p:nvPr>
            <p:ph type="sldNum" sz="quarter" idx="10"/>
          </p:nvPr>
        </p:nvSpPr>
        <p:spPr/>
        <p:txBody>
          <a:bodyPr/>
          <a:lstStyle/>
          <a:p>
            <a:fld id="{7867A426-FF47-584B-9591-8EFED1C1B7F9}" type="slidenum">
              <a:rPr lang="en-US" smtClean="0"/>
              <a:t>27</a:t>
            </a:fld>
            <a:endParaRPr lang="en-US"/>
          </a:p>
        </p:txBody>
      </p:sp>
    </p:spTree>
    <p:extLst>
      <p:ext uri="{BB962C8B-B14F-4D97-AF65-F5344CB8AC3E}">
        <p14:creationId xmlns:p14="http://schemas.microsoft.com/office/powerpoint/2010/main" val="757376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28</a:t>
            </a:fld>
            <a:endParaRPr lang="en-US"/>
          </a:p>
        </p:txBody>
      </p:sp>
    </p:spTree>
    <p:extLst>
      <p:ext uri="{BB962C8B-B14F-4D97-AF65-F5344CB8AC3E}">
        <p14:creationId xmlns:p14="http://schemas.microsoft.com/office/powerpoint/2010/main" val="174509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EUDAT has built a suite of seven integrated services that enables the storage, sharing and analysis of research data. More details on these services are given further on in this presentation.</a:t>
            </a:r>
            <a:endParaRPr lang="nl-NL"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context of the EUDAT Services Suite is illustrated in the model on the right. A couple of components support the quality and integration of the services.  Authorization and authentication services, for instance, provide controlled access to the data and services.  Another example is the services creating, granting and maintaining persistent identifiers to data objects. </a:t>
            </a:r>
            <a:endParaRPr lang="nl-NL"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4</a:t>
            </a:fld>
            <a:endParaRPr lang="en-US"/>
          </a:p>
        </p:txBody>
      </p:sp>
    </p:spTree>
    <p:extLst>
      <p:ext uri="{BB962C8B-B14F-4D97-AF65-F5344CB8AC3E}">
        <p14:creationId xmlns:p14="http://schemas.microsoft.com/office/powerpoint/2010/main" val="27017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EUDAT consortium consists of 36 partners which include high performance computing centers, data centers, libraries, scientific communities and data scientists.</a:t>
            </a:r>
            <a:endParaRPr lang="nl-NL"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EUDAT vision is to enable European researchers and practitioners from any research discipline to preserve, find, access, and process data in a trusted environment.</a:t>
            </a:r>
            <a:endParaRPr lang="nl-NL"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5</a:t>
            </a:fld>
            <a:endParaRPr lang="en-US"/>
          </a:p>
        </p:txBody>
      </p:sp>
    </p:spTree>
    <p:extLst>
      <p:ext uri="{BB962C8B-B14F-4D97-AF65-F5344CB8AC3E}">
        <p14:creationId xmlns:p14="http://schemas.microsoft.com/office/powerpoint/2010/main" val="1714598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EUDAT cooperates with a wide variety of research communities, such as the medical and biomedical sciences, environmental sciences, materials and analytical facilities, social sciences and humanities and physical sciences and engineering.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EUDAT has concrete agreements with 7 core communities, an integral part of the initiative, namely:</a:t>
            </a:r>
            <a:endParaRPr lang="nl-NL"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CLARIN: Common Language Resources and Technology Infrastructure</a:t>
            </a:r>
            <a:endParaRPr lang="nl-NL"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ELIXIR: A distributed infrastructure for life-science information</a:t>
            </a:r>
            <a:endParaRPr lang="nl-NL"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ENES: European Network for Earth System </a:t>
            </a:r>
            <a:r>
              <a:rPr lang="en-US" sz="1200" kern="1200" dirty="0" err="1" smtClean="0">
                <a:solidFill>
                  <a:schemeClr val="tx1"/>
                </a:solidFill>
                <a:effectLst/>
                <a:latin typeface="+mn-lt"/>
                <a:ea typeface="+mn-ea"/>
                <a:cs typeface="+mn-cs"/>
              </a:rPr>
              <a:t>Modelling</a:t>
            </a:r>
            <a:endParaRPr lang="nl-NL"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EPOS: European Plate Observing System</a:t>
            </a:r>
            <a:endParaRPr lang="nl-NL"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ICOS: Integrated Carbon Observation System</a:t>
            </a:r>
            <a:endParaRPr lang="nl-NL"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LTER Europe: European Long Term Ecological Research Network</a:t>
            </a:r>
            <a:endParaRPr lang="nl-NL"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VPH: Virtual Physiological Human</a:t>
            </a:r>
          </a:p>
          <a:p>
            <a:pPr marL="0" lvl="0" indent="0">
              <a:buFont typeface="Arial"/>
              <a:buNone/>
            </a:pP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EUDAT works on a Collaborative Data Infrastructure conceived as a network of collaborating, cooperating centers, combining the richness of numerous community specific data repositories with the permanence and persistence of some of Europe’s largest scientific data centers.</a:t>
            </a:r>
            <a:r>
              <a:rPr lang="nl-NL" dirty="0" smtClean="0">
                <a:effectLst/>
              </a:rPr>
              <a:t> </a:t>
            </a:r>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6</a:t>
            </a:fld>
            <a:endParaRPr lang="en-US"/>
          </a:p>
        </p:txBody>
      </p:sp>
    </p:spTree>
    <p:extLst>
      <p:ext uri="{BB962C8B-B14F-4D97-AF65-F5344CB8AC3E}">
        <p14:creationId xmlns:p14="http://schemas.microsoft.com/office/powerpoint/2010/main" val="144989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EUDAT Services Suite consists of seven services. Each service is presented in the following slides,</a:t>
            </a:r>
            <a:r>
              <a:rPr lang="en-US" sz="1200" kern="1200" baseline="0" dirty="0" smtClean="0">
                <a:solidFill>
                  <a:schemeClr val="tx1"/>
                </a:solidFill>
                <a:effectLst/>
                <a:latin typeface="+mn-lt"/>
                <a:ea typeface="+mn-ea"/>
                <a:cs typeface="+mn-cs"/>
              </a:rPr>
              <a:t> starting with</a:t>
            </a:r>
            <a:r>
              <a:rPr lang="en-US" sz="1200" kern="1200" dirty="0" smtClean="0">
                <a:solidFill>
                  <a:schemeClr val="tx1"/>
                </a:solidFill>
                <a:effectLst/>
                <a:latin typeface="+mn-lt"/>
                <a:ea typeface="+mn-ea"/>
                <a:cs typeface="+mn-cs"/>
              </a:rPr>
              <a:t> B2DROP.</a:t>
            </a:r>
          </a:p>
          <a:p>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B2DROP service can be characterized as a personal cloud storage service. It is a secure and trusted data exchange service.</a:t>
            </a:r>
            <a:endParaRPr lang="nl-NL"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7</a:t>
            </a:fld>
            <a:endParaRPr lang="en-US"/>
          </a:p>
        </p:txBody>
      </p:sp>
    </p:spTree>
    <p:extLst>
      <p:ext uri="{BB962C8B-B14F-4D97-AF65-F5344CB8AC3E}">
        <p14:creationId xmlns:p14="http://schemas.microsoft.com/office/powerpoint/2010/main" val="391791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B2DROP service</a:t>
            </a:r>
            <a:r>
              <a:rPr lang="en-US" sz="1200" kern="1200" dirty="0" smtClean="0">
                <a:solidFill>
                  <a:schemeClr val="tx1"/>
                </a:solidFill>
                <a:effectLst/>
                <a:latin typeface="+mn-lt"/>
                <a:ea typeface="+mn-ea"/>
                <a:cs typeface="+mn-cs"/>
              </a:rPr>
              <a:t> is a cloud solution to store and share data in the early state of the research data life cycle.  It is aimed at individual researchers and enables the storage and exchange of data with colleagues and team members. Data can be shared with fine-grained access controls. B2DROP synchronizes multiple versions of data across different devices and platforms. B2DROP users are offered up to 20 GB of storage space for their data.</a:t>
            </a:r>
            <a:r>
              <a:rPr lang="nl-NL" dirty="0" smtClean="0">
                <a:effectLst/>
              </a:rPr>
              <a:t> </a:t>
            </a:r>
          </a:p>
          <a:p>
            <a:endParaRPr lang="nl-NL"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B2DROP service can be found at b2drop.eudat.eu.</a:t>
            </a:r>
          </a:p>
          <a:p>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8</a:t>
            </a:fld>
            <a:endParaRPr lang="en-US"/>
          </a:p>
        </p:txBody>
      </p:sp>
    </p:spTree>
    <p:extLst>
      <p:ext uri="{BB962C8B-B14F-4D97-AF65-F5344CB8AC3E}">
        <p14:creationId xmlns:p14="http://schemas.microsoft.com/office/powerpoint/2010/main" val="381503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service of the EUDAT Services Suite is the B2SHARE service to store and share small-scale research data form diverse contexts.</a:t>
            </a:r>
            <a:r>
              <a:rPr lang="nl-NL" dirty="0" smtClean="0">
                <a:effectLst/>
              </a:rPr>
              <a:t> </a:t>
            </a:r>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9</a:t>
            </a:fld>
            <a:endParaRPr lang="en-US"/>
          </a:p>
        </p:txBody>
      </p:sp>
    </p:spTree>
    <p:extLst>
      <p:ext uri="{BB962C8B-B14F-4D97-AF65-F5344CB8AC3E}">
        <p14:creationId xmlns:p14="http://schemas.microsoft.com/office/powerpoint/2010/main" val="698126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B2SHARE service is aimed at individual researchers. It has been integrated in a number of research infrastructures and EUDAT defines custom made community based metadata schema templates to facilitate users.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B2SHARE facilitates data storage in a trusted and certified repository that guarantees long-term persistence of the data. Data objects get a persistent identifier. Depositors can document their data objects and give the data a usage license, preferably an open access license.</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B2SHARE service can be found at b2share.eudat.eu.</a:t>
            </a:r>
            <a:endParaRPr lang="en-US" dirty="0"/>
          </a:p>
        </p:txBody>
      </p:sp>
      <p:sp>
        <p:nvSpPr>
          <p:cNvPr id="4" name="Slide Number Placeholder 3"/>
          <p:cNvSpPr>
            <a:spLocks noGrp="1"/>
          </p:cNvSpPr>
          <p:nvPr>
            <p:ph type="sldNum" sz="quarter" idx="10"/>
          </p:nvPr>
        </p:nvSpPr>
        <p:spPr/>
        <p:txBody>
          <a:bodyPr/>
          <a:lstStyle/>
          <a:p>
            <a:fld id="{7867A426-FF47-584B-9591-8EFED1C1B7F9}" type="slidenum">
              <a:rPr lang="en-US" smtClean="0"/>
              <a:t>10</a:t>
            </a:fld>
            <a:endParaRPr lang="en-US"/>
          </a:p>
        </p:txBody>
      </p:sp>
    </p:spTree>
    <p:extLst>
      <p:ext uri="{BB962C8B-B14F-4D97-AF65-F5344CB8AC3E}">
        <p14:creationId xmlns:p14="http://schemas.microsoft.com/office/powerpoint/2010/main" val="1816722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www.eudat.eu/"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www.eudat.eu/" TargetMode="External"/><Relationship Id="rId4" Type="http://schemas.openxmlformats.org/officeDocument/2006/relationships/hyperlink" Target="https://b2drop.eudat.eu/"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image" Target="../media/image6.png"/><Relationship Id="rId4" Type="http://schemas.openxmlformats.org/officeDocument/2006/relationships/hyperlink" Target="https://b2share.eudat.eu/" TargetMode="Externa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www.eudat.eu/" TargetMode="Externa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udat.eu/" TargetMode="External"/><Relationship Id="rId1" Type="http://schemas.openxmlformats.org/officeDocument/2006/relationships/slideMaster" Target="../slideMasters/slideMaster2.xml"/><Relationship Id="rId5" Type="http://schemas.openxmlformats.org/officeDocument/2006/relationships/image" Target="../media/image16.jpe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hyperlink" Target="https://b2share.eudat.eu/" TargetMode="Externa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hyperlink" Target="https://b2share.eudat.eu/" TargetMode="Externa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hyperlink" Target="https://b2share.eudat.eu/" TargetMode="Externa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hyperlink" Target="https://b2share.eudat.eu/" TargetMode="Externa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hyperlink" Target="https://b2share.eudat.eu/" TargetMode="Externa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CasellaDiTesto 10"/>
          <p:cNvSpPr txBox="1"/>
          <p:nvPr userDrawn="1"/>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pic>
        <p:nvPicPr>
          <p:cNvPr id="14" name="Immagine 7" descr="euda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
        <p:nvSpPr>
          <p:cNvPr id="12"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4"/>
              </a:rPr>
              <a:t>www.eudat.eu</a:t>
            </a:r>
            <a:endParaRPr lang="en-GB" sz="16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7418574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_B2SHARE">
    <p:spTree>
      <p:nvGrpSpPr>
        <p:cNvPr id="1" name=""/>
        <p:cNvGrpSpPr/>
        <p:nvPr/>
      </p:nvGrpSpPr>
      <p:grpSpPr>
        <a:xfrm>
          <a:off x="0" y="0"/>
          <a:ext cx="0" cy="0"/>
          <a:chOff x="0" y="0"/>
          <a:chExt cx="0" cy="0"/>
        </a:xfrm>
      </p:grpSpPr>
      <p:pic>
        <p:nvPicPr>
          <p:cNvPr id="15" name="Picture 14" descr="b2share.png"/>
          <p:cNvPicPr>
            <a:picLocks noChangeAspect="1"/>
          </p:cNvPicPr>
          <p:nvPr userDrawn="1"/>
        </p:nvPicPr>
        <p:blipFill>
          <a:blip r:embed="rId2" cstate="print"/>
          <a:stretch>
            <a:fillRect/>
          </a:stretch>
        </p:blipFill>
        <p:spPr>
          <a:xfrm>
            <a:off x="7956376" y="116632"/>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1D8BD707-D9CF-40AE-B4C6-C98DA3205C09}" type="datetimeFigureOut">
              <a:rPr lang="en-US" smtClean="0"/>
              <a:pPr/>
              <a:t>2/23/2017</a:t>
            </a:fld>
            <a:endParaRPr lang="en-US"/>
          </a:p>
        </p:txBody>
      </p:sp>
      <p:sp>
        <p:nvSpPr>
          <p:cNvPr id="5" name="Footer Placeholder 4"/>
          <p:cNvSpPr>
            <a:spLocks noGrp="1"/>
          </p:cNvSpPr>
          <p:nvPr>
            <p:ph type="ftr" sz="quarter" idx="11"/>
          </p:nvPr>
        </p:nvSpPr>
        <p:spPr>
          <a:xfrm>
            <a:off x="3124200" y="6304235"/>
            <a:ext cx="2895600" cy="365125"/>
          </a:xfrm>
        </p:spPr>
        <p:txBody>
          <a:bodyPr/>
          <a:lstStyle/>
          <a:p>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3" name="Rettangolo 8"/>
          <p:cNvSpPr/>
          <p:nvPr userDrawn="1"/>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_B2SAFE">
    <p:spTree>
      <p:nvGrpSpPr>
        <p:cNvPr id="1" name=""/>
        <p:cNvGrpSpPr/>
        <p:nvPr/>
      </p:nvGrpSpPr>
      <p:grpSpPr>
        <a:xfrm>
          <a:off x="0" y="0"/>
          <a:ext cx="0" cy="0"/>
          <a:chOff x="0" y="0"/>
          <a:chExt cx="0" cy="0"/>
        </a:xfrm>
      </p:grpSpPr>
      <p:pic>
        <p:nvPicPr>
          <p:cNvPr id="13" name="Picture 12" descr="b2safe.png"/>
          <p:cNvPicPr>
            <a:picLocks noChangeAspect="1"/>
          </p:cNvPicPr>
          <p:nvPr userDrawn="1"/>
        </p:nvPicPr>
        <p:blipFill>
          <a:blip r:embed="rId2" cstate="print"/>
          <a:stretch>
            <a:fillRect/>
          </a:stretch>
        </p:blipFill>
        <p:spPr>
          <a:xfrm>
            <a:off x="7956376" y="116632"/>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1D8BD707-D9CF-40AE-B4C6-C98DA3205C09}" type="datetimeFigureOut">
              <a:rPr lang="en-US" smtClean="0"/>
              <a:pPr/>
              <a:t>2/23/2017</a:t>
            </a:fld>
            <a:endParaRPr lang="en-US"/>
          </a:p>
        </p:txBody>
      </p:sp>
      <p:sp>
        <p:nvSpPr>
          <p:cNvPr id="5" name="Footer Placeholder 4"/>
          <p:cNvSpPr>
            <a:spLocks noGrp="1"/>
          </p:cNvSpPr>
          <p:nvPr>
            <p:ph type="ftr" sz="quarter" idx="11"/>
          </p:nvPr>
        </p:nvSpPr>
        <p:spPr>
          <a:xfrm>
            <a:off x="3124200" y="6304235"/>
            <a:ext cx="2895600" cy="365125"/>
          </a:xfrm>
        </p:spPr>
        <p:txBody>
          <a:bodyPr/>
          <a:lstStyle/>
          <a:p>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ttangolo 8"/>
          <p:cNvSpPr/>
          <p:nvPr userDrawn="1"/>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_B2STAGE">
    <p:spTree>
      <p:nvGrpSpPr>
        <p:cNvPr id="1" name=""/>
        <p:cNvGrpSpPr/>
        <p:nvPr/>
      </p:nvGrpSpPr>
      <p:grpSpPr>
        <a:xfrm>
          <a:off x="0" y="0"/>
          <a:ext cx="0" cy="0"/>
          <a:chOff x="0" y="0"/>
          <a:chExt cx="0" cy="0"/>
        </a:xfrm>
      </p:grpSpPr>
      <p:pic>
        <p:nvPicPr>
          <p:cNvPr id="14" name="Picture 13" descr="b2stage.png"/>
          <p:cNvPicPr>
            <a:picLocks noChangeAspect="1"/>
          </p:cNvPicPr>
          <p:nvPr userDrawn="1"/>
        </p:nvPicPr>
        <p:blipFill>
          <a:blip r:embed="rId2" cstate="print"/>
          <a:stretch>
            <a:fillRect/>
          </a:stretch>
        </p:blipFill>
        <p:spPr>
          <a:xfrm>
            <a:off x="7965254" y="107754"/>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1D8BD707-D9CF-40AE-B4C6-C98DA3205C09}" type="datetimeFigureOut">
              <a:rPr lang="en-US" smtClean="0"/>
              <a:pPr/>
              <a:t>2/23/2017</a:t>
            </a:fld>
            <a:endParaRPr lang="en-US"/>
          </a:p>
        </p:txBody>
      </p:sp>
      <p:sp>
        <p:nvSpPr>
          <p:cNvPr id="5" name="Footer Placeholder 4"/>
          <p:cNvSpPr>
            <a:spLocks noGrp="1"/>
          </p:cNvSpPr>
          <p:nvPr>
            <p:ph type="ftr" sz="quarter" idx="11"/>
          </p:nvPr>
        </p:nvSpPr>
        <p:spPr>
          <a:xfrm>
            <a:off x="3124200" y="6304235"/>
            <a:ext cx="2895600" cy="365125"/>
          </a:xfrm>
        </p:spPr>
        <p:txBody>
          <a:bodyPr/>
          <a:lstStyle/>
          <a:p>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3" name="Rettangolo 8"/>
          <p:cNvSpPr/>
          <p:nvPr userDrawn="1"/>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_B2FIND">
    <p:spTree>
      <p:nvGrpSpPr>
        <p:cNvPr id="1" name=""/>
        <p:cNvGrpSpPr/>
        <p:nvPr/>
      </p:nvGrpSpPr>
      <p:grpSpPr>
        <a:xfrm>
          <a:off x="0" y="0"/>
          <a:ext cx="0" cy="0"/>
          <a:chOff x="0" y="0"/>
          <a:chExt cx="0" cy="0"/>
        </a:xfrm>
      </p:grpSpPr>
      <p:pic>
        <p:nvPicPr>
          <p:cNvPr id="13" name="Picture 12" descr="b2find.jpg"/>
          <p:cNvPicPr>
            <a:picLocks noChangeAspect="1"/>
          </p:cNvPicPr>
          <p:nvPr userDrawn="1"/>
        </p:nvPicPr>
        <p:blipFill>
          <a:blip r:embed="rId2" cstate="print"/>
          <a:stretch>
            <a:fillRect/>
          </a:stretch>
        </p:blipFill>
        <p:spPr>
          <a:xfrm>
            <a:off x="7965254" y="107754"/>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9320"/>
            <a:ext cx="2133600" cy="365125"/>
          </a:xfrm>
        </p:spPr>
        <p:txBody>
          <a:bodyPr/>
          <a:lstStyle/>
          <a:p>
            <a:fld id="{1D8BD707-D9CF-40AE-B4C6-C98DA3205C09}" type="datetimeFigureOut">
              <a:rPr lang="en-US" smtClean="0"/>
              <a:pPr/>
              <a:t>2/23/2017</a:t>
            </a:fld>
            <a:endParaRPr lang="en-US"/>
          </a:p>
        </p:txBody>
      </p:sp>
      <p:sp>
        <p:nvSpPr>
          <p:cNvPr id="5" name="Footer Placeholder 4"/>
          <p:cNvSpPr>
            <a:spLocks noGrp="1"/>
          </p:cNvSpPr>
          <p:nvPr>
            <p:ph type="ftr" sz="quarter" idx="11"/>
          </p:nvPr>
        </p:nvSpPr>
        <p:spPr>
          <a:xfrm>
            <a:off x="3124200" y="6309320"/>
            <a:ext cx="2895600" cy="365125"/>
          </a:xfrm>
        </p:spPr>
        <p:txBody>
          <a:bodyPr/>
          <a:lstStyle/>
          <a:p>
            <a:endParaRPr lang="en-US"/>
          </a:p>
        </p:txBody>
      </p:sp>
      <p:sp>
        <p:nvSpPr>
          <p:cNvPr id="6" name="Slide Number Placeholder 5"/>
          <p:cNvSpPr>
            <a:spLocks noGrp="1"/>
          </p:cNvSpPr>
          <p:nvPr>
            <p:ph type="sldNum" sz="quarter" idx="12"/>
          </p:nvPr>
        </p:nvSpPr>
        <p:spPr>
          <a:xfrm>
            <a:off x="6553200" y="6309320"/>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ttangolo 8"/>
          <p:cNvSpPr/>
          <p:nvPr userDrawn="1"/>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_B2FIND">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116632"/>
            <a:ext cx="906368" cy="1045097"/>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9320"/>
            <a:ext cx="2133600" cy="365125"/>
          </a:xfrm>
        </p:spPr>
        <p:txBody>
          <a:bodyPr/>
          <a:lstStyle/>
          <a:p>
            <a:fld id="{1D8BD707-D9CF-40AE-B4C6-C98DA3205C09}" type="datetimeFigureOut">
              <a:rPr lang="en-US" smtClean="0"/>
              <a:pPr/>
              <a:t>2/23/2017</a:t>
            </a:fld>
            <a:endParaRPr lang="en-US"/>
          </a:p>
        </p:txBody>
      </p:sp>
      <p:sp>
        <p:nvSpPr>
          <p:cNvPr id="5" name="Footer Placeholder 4"/>
          <p:cNvSpPr>
            <a:spLocks noGrp="1"/>
          </p:cNvSpPr>
          <p:nvPr>
            <p:ph type="ftr" sz="quarter" idx="11"/>
          </p:nvPr>
        </p:nvSpPr>
        <p:spPr>
          <a:xfrm>
            <a:off x="3124200" y="6309320"/>
            <a:ext cx="2895600" cy="365125"/>
          </a:xfrm>
        </p:spPr>
        <p:txBody>
          <a:bodyPr/>
          <a:lstStyle/>
          <a:p>
            <a:endParaRPr lang="en-US"/>
          </a:p>
        </p:txBody>
      </p:sp>
      <p:sp>
        <p:nvSpPr>
          <p:cNvPr id="6" name="Slide Number Placeholder 5"/>
          <p:cNvSpPr>
            <a:spLocks noGrp="1"/>
          </p:cNvSpPr>
          <p:nvPr>
            <p:ph type="sldNum" sz="quarter" idx="12"/>
          </p:nvPr>
        </p:nvSpPr>
        <p:spPr>
          <a:xfrm>
            <a:off x="6553200" y="6309320"/>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ttangolo 8"/>
          <p:cNvSpPr/>
          <p:nvPr userDrawn="1"/>
        </p:nvSpPr>
        <p:spPr>
          <a:xfrm>
            <a:off x="7236296" y="1124744"/>
            <a:ext cx="190770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b2handle.eudat.eu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663163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_B2FIND">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116632"/>
            <a:ext cx="906368" cy="1045809"/>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9320"/>
            <a:ext cx="2133600" cy="365125"/>
          </a:xfrm>
        </p:spPr>
        <p:txBody>
          <a:bodyPr/>
          <a:lstStyle/>
          <a:p>
            <a:fld id="{1D8BD707-D9CF-40AE-B4C6-C98DA3205C09}" type="datetimeFigureOut">
              <a:rPr lang="en-US" smtClean="0"/>
              <a:pPr/>
              <a:t>2/23/2017</a:t>
            </a:fld>
            <a:endParaRPr lang="en-US"/>
          </a:p>
        </p:txBody>
      </p:sp>
      <p:sp>
        <p:nvSpPr>
          <p:cNvPr id="5" name="Footer Placeholder 4"/>
          <p:cNvSpPr>
            <a:spLocks noGrp="1"/>
          </p:cNvSpPr>
          <p:nvPr>
            <p:ph type="ftr" sz="quarter" idx="11"/>
          </p:nvPr>
        </p:nvSpPr>
        <p:spPr>
          <a:xfrm>
            <a:off x="3124200" y="6309320"/>
            <a:ext cx="2895600" cy="365125"/>
          </a:xfrm>
        </p:spPr>
        <p:txBody>
          <a:bodyPr/>
          <a:lstStyle/>
          <a:p>
            <a:endParaRPr lang="en-US"/>
          </a:p>
        </p:txBody>
      </p:sp>
      <p:sp>
        <p:nvSpPr>
          <p:cNvPr id="6" name="Slide Number Placeholder 5"/>
          <p:cNvSpPr>
            <a:spLocks noGrp="1"/>
          </p:cNvSpPr>
          <p:nvPr>
            <p:ph type="sldNum" sz="quarter" idx="12"/>
          </p:nvPr>
        </p:nvSpPr>
        <p:spPr>
          <a:xfrm>
            <a:off x="6553200" y="6309320"/>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ttangolo 8"/>
          <p:cNvSpPr/>
          <p:nvPr userDrawn="1"/>
        </p:nvSpPr>
        <p:spPr>
          <a:xfrm>
            <a:off x="7236296" y="1124744"/>
            <a:ext cx="190770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b2access.eudat.eu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66316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_B2DROP">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b2drop.png"/>
          <p:cNvPicPr>
            <a:picLocks noChangeAspect="1"/>
          </p:cNvPicPr>
          <p:nvPr userDrawn="1"/>
        </p:nvPicPr>
        <p:blipFill>
          <a:blip r:embed="rId2" cstate="print"/>
          <a:stretch>
            <a:fillRect/>
          </a:stretch>
        </p:blipFill>
        <p:spPr>
          <a:xfrm>
            <a:off x="7960145" y="126260"/>
            <a:ext cx="907692" cy="1052736"/>
          </a:xfrm>
          <a:prstGeom prst="rect">
            <a:avLst/>
          </a:prstGeom>
        </p:spPr>
      </p:pic>
      <p:sp>
        <p:nvSpPr>
          <p:cNvPr id="10" name="Rettangolo 8"/>
          <p:cNvSpPr/>
          <p:nvPr userDrawn="1"/>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_B2SHAR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b2share.png"/>
          <p:cNvPicPr>
            <a:picLocks noChangeAspect="1"/>
          </p:cNvPicPr>
          <p:nvPr userDrawn="1"/>
        </p:nvPicPr>
        <p:blipFill>
          <a:blip r:embed="rId2" cstate="print"/>
          <a:stretch>
            <a:fillRect/>
          </a:stretch>
        </p:blipFill>
        <p:spPr>
          <a:xfrm>
            <a:off x="7956376" y="116632"/>
            <a:ext cx="906368" cy="1051200"/>
          </a:xfrm>
          <a:prstGeom prst="rect">
            <a:avLst/>
          </a:prstGeom>
        </p:spPr>
      </p:pic>
      <p:sp>
        <p:nvSpPr>
          <p:cNvPr id="10" name="Rettangolo 8"/>
          <p:cNvSpPr/>
          <p:nvPr userDrawn="1"/>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_B2SAF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10" name="Picture 9" descr="b2safe.png"/>
          <p:cNvPicPr>
            <a:picLocks noChangeAspect="1"/>
          </p:cNvPicPr>
          <p:nvPr userDrawn="1"/>
        </p:nvPicPr>
        <p:blipFill>
          <a:blip r:embed="rId2" cstate="print"/>
          <a:stretch>
            <a:fillRect/>
          </a:stretch>
        </p:blipFill>
        <p:spPr>
          <a:xfrm>
            <a:off x="7956376" y="116632"/>
            <a:ext cx="906368" cy="1051200"/>
          </a:xfrm>
          <a:prstGeom prst="rect">
            <a:avLst/>
          </a:prstGeom>
        </p:spPr>
      </p:pic>
      <p:sp>
        <p:nvSpPr>
          <p:cNvPr id="9" name="Rettangolo 8"/>
          <p:cNvSpPr/>
          <p:nvPr userDrawn="1"/>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_B2STAG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10" name="Picture 9" descr="b2stage.png"/>
          <p:cNvPicPr>
            <a:picLocks noChangeAspect="1"/>
          </p:cNvPicPr>
          <p:nvPr userDrawn="1"/>
        </p:nvPicPr>
        <p:blipFill>
          <a:blip r:embed="rId2" cstate="print"/>
          <a:stretch>
            <a:fillRect/>
          </a:stretch>
        </p:blipFill>
        <p:spPr>
          <a:xfrm>
            <a:off x="7965254" y="107754"/>
            <a:ext cx="906368" cy="1051200"/>
          </a:xfrm>
          <a:prstGeom prst="rect">
            <a:avLst/>
          </a:prstGeom>
        </p:spPr>
      </p:pic>
      <p:sp>
        <p:nvSpPr>
          <p:cNvPr id="9" name="Rettangolo 8"/>
          <p:cNvSpPr/>
          <p:nvPr userDrawn="1"/>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B2DRO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Immagine 7" descr="euda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sp>
        <p:nvSpPr>
          <p:cNvPr id="18"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4" name="Rectangle 3"/>
          <p:cNvSpPr/>
          <p:nvPr userDrawn="1"/>
        </p:nvSpPr>
        <p:spPr>
          <a:xfrm>
            <a:off x="7315899" y="6192340"/>
            <a:ext cx="1864613" cy="338554"/>
          </a:xfrm>
          <a:prstGeom prst="rect">
            <a:avLst/>
          </a:prstGeom>
        </p:spPr>
        <p:txBody>
          <a:bodyPr wrap="none">
            <a:spAutoFit/>
          </a:bodyPr>
          <a:lstStyle/>
          <a:p>
            <a:pPr algn="r"/>
            <a:r>
              <a:rPr lang="en-GB" sz="1600" b="1" kern="1200" noProof="0" dirty="0" smtClean="0">
                <a:solidFill>
                  <a:schemeClr val="tx1"/>
                </a:solidFill>
                <a:latin typeface="Century Gothic" panose="020B0502020202020204" pitchFamily="34" charset="0"/>
                <a:ea typeface="+mn-ea"/>
                <a:cs typeface="+mn-cs"/>
                <a:hlinkClick r:id="rId4"/>
              </a:rPr>
              <a:t>b2drop.eudat.eu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5" name="Title 1"/>
          <p:cNvSpPr>
            <a:spLocks noGrp="1"/>
          </p:cNvSpPr>
          <p:nvPr>
            <p:ph type="ctrTitle"/>
          </p:nvPr>
        </p:nvSpPr>
        <p:spPr>
          <a:xfrm>
            <a:off x="685800" y="2636912"/>
            <a:ext cx="7772400" cy="1008112"/>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26" name="Subtitle 2"/>
          <p:cNvSpPr>
            <a:spLocks noGrp="1"/>
          </p:cNvSpPr>
          <p:nvPr>
            <p:ph type="subTitle" idx="1"/>
          </p:nvPr>
        </p:nvSpPr>
        <p:spPr>
          <a:xfrm>
            <a:off x="1403648" y="3356992"/>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b2drop.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60232" y="116632"/>
            <a:ext cx="1490085" cy="1728192"/>
          </a:xfrm>
          <a:prstGeom prst="rect">
            <a:avLst/>
          </a:prstGeom>
        </p:spPr>
      </p:pic>
      <p:sp>
        <p:nvSpPr>
          <p:cNvPr id="27" name="Rettangolo 6"/>
          <p:cNvSpPr/>
          <p:nvPr userDrawn="1"/>
        </p:nvSpPr>
        <p:spPr>
          <a:xfrm>
            <a:off x="5652120" y="1844824"/>
            <a:ext cx="3505974" cy="276999"/>
          </a:xfrm>
          <a:prstGeom prst="rect">
            <a:avLst/>
          </a:prstGeom>
        </p:spPr>
        <p:txBody>
          <a:bodyPr wrap="square">
            <a:spAutoFit/>
          </a:bodyPr>
          <a:lstStyle/>
          <a:p>
            <a:pPr algn="ctr"/>
            <a:r>
              <a:rPr lang="en-US" sz="1200" b="1" kern="1200" noProof="0" dirty="0" smtClean="0">
                <a:solidFill>
                  <a:srgbClr val="1B216E"/>
                </a:solidFill>
                <a:latin typeface="Century Gothic" panose="020B0502020202020204" pitchFamily="34" charset="0"/>
                <a:ea typeface="+mn-ea"/>
                <a:cs typeface="+mn-cs"/>
              </a:rPr>
              <a:t>Sync and Share Research Data</a:t>
            </a:r>
            <a:endParaRPr lang="en-GB" sz="1200" b="1" noProof="0" dirty="0">
              <a:solidFill>
                <a:srgbClr val="1B216E"/>
              </a:solidFill>
              <a:latin typeface="Century Gothic" panose="020B0502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_B2FIN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10" name="Picture 9" descr="b2find.jpg"/>
          <p:cNvPicPr>
            <a:picLocks noChangeAspect="1"/>
          </p:cNvPicPr>
          <p:nvPr userDrawn="1"/>
        </p:nvPicPr>
        <p:blipFill>
          <a:blip r:embed="rId2" cstate="print"/>
          <a:stretch>
            <a:fillRect/>
          </a:stretch>
        </p:blipFill>
        <p:spPr>
          <a:xfrm>
            <a:off x="7965254" y="107754"/>
            <a:ext cx="906368" cy="1051200"/>
          </a:xfrm>
          <a:prstGeom prst="rect">
            <a:avLst/>
          </a:prstGeom>
        </p:spPr>
      </p:pic>
      <p:sp>
        <p:nvSpPr>
          <p:cNvPr id="9" name="Rettangolo 8"/>
          <p:cNvSpPr/>
          <p:nvPr userDrawn="1"/>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_B2FIN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110805"/>
            <a:ext cx="906368" cy="1045097"/>
          </a:xfrm>
          <a:prstGeom prst="rect">
            <a:avLst/>
          </a:prstGeom>
        </p:spPr>
      </p:pic>
      <p:sp>
        <p:nvSpPr>
          <p:cNvPr id="9" name="Rettangolo 8"/>
          <p:cNvSpPr/>
          <p:nvPr userDrawn="1"/>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b2handle.eudat.eu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489487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_Two Content_B2FIN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110449"/>
            <a:ext cx="906368" cy="1045809"/>
          </a:xfrm>
          <a:prstGeom prst="rect">
            <a:avLst/>
          </a:prstGeom>
        </p:spPr>
      </p:pic>
      <p:sp>
        <p:nvSpPr>
          <p:cNvPr id="9" name="Rettangolo 8"/>
          <p:cNvSpPr/>
          <p:nvPr userDrawn="1"/>
        </p:nvSpPr>
        <p:spPr>
          <a:xfrm>
            <a:off x="7164288" y="1124744"/>
            <a:ext cx="1979712"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b2access.eudat.eu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489487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_B2DROP">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b2drop.png"/>
          <p:cNvPicPr>
            <a:picLocks noChangeAspect="1"/>
          </p:cNvPicPr>
          <p:nvPr userDrawn="1"/>
        </p:nvPicPr>
        <p:blipFill>
          <a:blip r:embed="rId2" cstate="print"/>
          <a:stretch>
            <a:fillRect/>
          </a:stretch>
        </p:blipFill>
        <p:spPr>
          <a:xfrm>
            <a:off x="7960145" y="72008"/>
            <a:ext cx="907692" cy="1052736"/>
          </a:xfrm>
          <a:prstGeom prst="rect">
            <a:avLst/>
          </a:prstGeom>
        </p:spPr>
      </p:pic>
      <p:sp>
        <p:nvSpPr>
          <p:cNvPr id="8" name="Rettangolo 8"/>
          <p:cNvSpPr/>
          <p:nvPr userDrawn="1"/>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_B2SHAR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b2share.png"/>
          <p:cNvPicPr>
            <a:picLocks noChangeAspect="1"/>
          </p:cNvPicPr>
          <p:nvPr userDrawn="1"/>
        </p:nvPicPr>
        <p:blipFill>
          <a:blip r:embed="rId2" cstate="print"/>
          <a:stretch>
            <a:fillRect/>
          </a:stretch>
        </p:blipFill>
        <p:spPr>
          <a:xfrm>
            <a:off x="7956376" y="116632"/>
            <a:ext cx="906368" cy="1051200"/>
          </a:xfrm>
          <a:prstGeom prst="rect">
            <a:avLst/>
          </a:prstGeom>
        </p:spPr>
      </p:pic>
      <p:sp>
        <p:nvSpPr>
          <p:cNvPr id="9" name="Rettangolo 8"/>
          <p:cNvSpPr/>
          <p:nvPr userDrawn="1"/>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_B2SAF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b2safe.png"/>
          <p:cNvPicPr>
            <a:picLocks noChangeAspect="1"/>
          </p:cNvPicPr>
          <p:nvPr userDrawn="1"/>
        </p:nvPicPr>
        <p:blipFill>
          <a:blip r:embed="rId2" cstate="print"/>
          <a:stretch>
            <a:fillRect/>
          </a:stretch>
        </p:blipFill>
        <p:spPr>
          <a:xfrm>
            <a:off x="7956376" y="116632"/>
            <a:ext cx="906368" cy="1051200"/>
          </a:xfrm>
          <a:prstGeom prst="rect">
            <a:avLst/>
          </a:prstGeom>
        </p:spPr>
      </p:pic>
      <p:sp>
        <p:nvSpPr>
          <p:cNvPr id="9" name="Rettangolo 8"/>
          <p:cNvSpPr/>
          <p:nvPr userDrawn="1"/>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_B2STAG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b2stage.png"/>
          <p:cNvPicPr>
            <a:picLocks noChangeAspect="1"/>
          </p:cNvPicPr>
          <p:nvPr userDrawn="1"/>
        </p:nvPicPr>
        <p:blipFill>
          <a:blip r:embed="rId2" cstate="print"/>
          <a:stretch>
            <a:fillRect/>
          </a:stretch>
        </p:blipFill>
        <p:spPr>
          <a:xfrm>
            <a:off x="7965254" y="107754"/>
            <a:ext cx="906368" cy="1051200"/>
          </a:xfrm>
          <a:prstGeom prst="rect">
            <a:avLst/>
          </a:prstGeom>
        </p:spPr>
      </p:pic>
      <p:sp>
        <p:nvSpPr>
          <p:cNvPr id="9" name="Rettangolo 8"/>
          <p:cNvSpPr/>
          <p:nvPr userDrawn="1"/>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_B2FIN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b2find.jpg"/>
          <p:cNvPicPr>
            <a:picLocks noChangeAspect="1"/>
          </p:cNvPicPr>
          <p:nvPr userDrawn="1"/>
        </p:nvPicPr>
        <p:blipFill>
          <a:blip r:embed="rId2" cstate="print"/>
          <a:stretch>
            <a:fillRect/>
          </a:stretch>
        </p:blipFill>
        <p:spPr>
          <a:xfrm>
            <a:off x="7965254" y="107754"/>
            <a:ext cx="906368" cy="1051200"/>
          </a:xfrm>
          <a:prstGeom prst="rect">
            <a:avLst/>
          </a:prstGeom>
        </p:spPr>
      </p:pic>
      <p:sp>
        <p:nvSpPr>
          <p:cNvPr id="9" name="Rettangolo 8"/>
          <p:cNvSpPr/>
          <p:nvPr userDrawn="1"/>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p:nvPr>
        </p:nvSpPr>
        <p:spPr>
          <a:xfrm>
            <a:off x="1371600" y="274638"/>
            <a:ext cx="7304856" cy="79216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15105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otoslide met header en footer">
    <p:spTree>
      <p:nvGrpSpPr>
        <p:cNvPr id="1" name=""/>
        <p:cNvGrpSpPr/>
        <p:nvPr/>
      </p:nvGrpSpPr>
      <p:grpSpPr>
        <a:xfrm>
          <a:off x="0" y="0"/>
          <a:ext cx="0" cy="0"/>
          <a:chOff x="0" y="0"/>
          <a:chExt cx="0" cy="0"/>
        </a:xfrm>
      </p:grpSpPr>
      <p:sp>
        <p:nvSpPr>
          <p:cNvPr id="8" name="Date Placeholder 2"/>
          <p:cNvSpPr>
            <a:spLocks noGrp="1"/>
          </p:cNvSpPr>
          <p:nvPr>
            <p:ph type="dt" sz="half" idx="10"/>
          </p:nvPr>
        </p:nvSpPr>
        <p:spPr>
          <a:xfrm>
            <a:off x="5622975" y="6373219"/>
            <a:ext cx="2133600" cy="149125"/>
          </a:xfrm>
          <a:prstGeom prst="rect">
            <a:avLst/>
          </a:prstGeom>
        </p:spPr>
        <p:txBody>
          <a:bodyPr wrap="none" lIns="0" tIns="0" rIns="0" bIns="0" anchor="t" anchorCtr="0"/>
          <a:lstStyle>
            <a:lvl1pPr algn="r">
              <a:defRPr sz="900">
                <a:solidFill>
                  <a:schemeClr val="tx1"/>
                </a:solidFill>
              </a:defRPr>
            </a:lvl1pPr>
          </a:lstStyle>
          <a:p>
            <a:endParaRPr lang="nl-NL" noProof="0" dirty="0"/>
          </a:p>
        </p:txBody>
      </p:sp>
      <p:sp>
        <p:nvSpPr>
          <p:cNvPr id="9" name="Slide Number Placeholder 4"/>
          <p:cNvSpPr>
            <a:spLocks noGrp="1"/>
          </p:cNvSpPr>
          <p:nvPr>
            <p:ph type="sldNum" sz="quarter" idx="12"/>
          </p:nvPr>
        </p:nvSpPr>
        <p:spPr>
          <a:xfrm>
            <a:off x="7755967" y="6372000"/>
            <a:ext cx="438611" cy="218229"/>
          </a:xfrm>
          <a:prstGeom prst="rect">
            <a:avLst/>
          </a:prstGeom>
        </p:spPr>
        <p:txBody>
          <a:bodyPr wrap="none" lIns="0" tIns="0" rIns="144000" bIns="0" anchor="t" anchorCtr="0"/>
          <a:lstStyle>
            <a:lvl1pPr algn="r">
              <a:defRPr sz="900" b="0" i="0">
                <a:solidFill>
                  <a:schemeClr val="tx1"/>
                </a:solidFill>
              </a:defRPr>
            </a:lvl1pPr>
          </a:lstStyle>
          <a:p>
            <a:fld id="{B6B5D4A3-EC48-4948-B56B-369ED226E95B}" type="slidenum">
              <a:rPr lang="nl-NL" noProof="0" smtClean="0"/>
              <a:pPr/>
              <a:t>‹#›</a:t>
            </a:fld>
            <a:endParaRPr lang="nl-NL" noProof="0" dirty="0"/>
          </a:p>
        </p:txBody>
      </p:sp>
    </p:spTree>
    <p:extLst>
      <p:ext uri="{BB962C8B-B14F-4D97-AF65-F5344CB8AC3E}">
        <p14:creationId xmlns:p14="http://schemas.microsoft.com/office/powerpoint/2010/main" val="111431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B2SHA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userDrawn="1"/>
        </p:nvSpPr>
        <p:spPr>
          <a:xfrm>
            <a:off x="5724128" y="1828800"/>
            <a:ext cx="3425230" cy="276999"/>
          </a:xfrm>
          <a:prstGeom prst="rect">
            <a:avLst/>
          </a:prstGeom>
        </p:spPr>
        <p:txBody>
          <a:bodyPr wrap="square">
            <a:spAutoFit/>
          </a:bodyPr>
          <a:lstStyle/>
          <a:p>
            <a:pPr algn="ctr"/>
            <a:r>
              <a:rPr lang="en-US" sz="1200" b="1" kern="1200" noProof="0" dirty="0" smtClean="0">
                <a:solidFill>
                  <a:srgbClr val="1B216E"/>
                </a:solidFill>
                <a:latin typeface="Century Gothic" panose="020B0502020202020204" pitchFamily="34" charset="0"/>
                <a:ea typeface="+mn-ea"/>
                <a:cs typeface="+mn-cs"/>
              </a:rPr>
              <a:t>Store and Publish Research Data</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sp>
        <p:nvSpPr>
          <p:cNvPr id="16" name="Rettangolo 8"/>
          <p:cNvSpPr/>
          <p:nvPr userDrawn="1"/>
        </p:nvSpPr>
        <p:spPr>
          <a:xfrm>
            <a:off x="5848281"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4"/>
              </a:rPr>
              <a:t>b2share.eudat.eu</a:t>
            </a:r>
            <a:endParaRPr lang="en-GB" sz="2000" kern="1200" noProof="0" dirty="0" smtClean="0">
              <a:solidFill>
                <a:schemeClr val="tx1"/>
              </a:solidFill>
              <a:latin typeface="+mn-lt"/>
              <a:ea typeface="+mn-ea"/>
              <a:cs typeface="+mn-cs"/>
            </a:endParaRPr>
          </a:p>
        </p:txBody>
      </p:sp>
      <p:pic>
        <p:nvPicPr>
          <p:cNvPr id="18" name="Picture 17" descr="b2share.png"/>
          <p:cNvPicPr>
            <a:picLocks noChangeAspect="1"/>
          </p:cNvPicPr>
          <p:nvPr userDrawn="1"/>
        </p:nvPicPr>
        <p:blipFill>
          <a:blip r:embed="rId5" cstate="print"/>
          <a:stretch>
            <a:fillRect/>
          </a:stretch>
        </p:blipFill>
        <p:spPr>
          <a:xfrm>
            <a:off x="6682480" y="116632"/>
            <a:ext cx="1489920" cy="1728000"/>
          </a:xfrm>
          <a:prstGeom prst="rect">
            <a:avLst/>
          </a:prstGeom>
        </p:spPr>
      </p:pic>
      <p:sp>
        <p:nvSpPr>
          <p:cNvPr id="17"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innensheet met tekst">
    <p:spTree>
      <p:nvGrpSpPr>
        <p:cNvPr id="1" name=""/>
        <p:cNvGrpSpPr/>
        <p:nvPr/>
      </p:nvGrpSpPr>
      <p:grpSpPr>
        <a:xfrm>
          <a:off x="0" y="0"/>
          <a:ext cx="0" cy="0"/>
          <a:chOff x="0" y="0"/>
          <a:chExt cx="0" cy="0"/>
        </a:xfrm>
      </p:grpSpPr>
      <p:sp>
        <p:nvSpPr>
          <p:cNvPr id="8" name="Rectangle 7"/>
          <p:cNvSpPr/>
          <p:nvPr userDrawn="1"/>
        </p:nvSpPr>
        <p:spPr>
          <a:xfrm>
            <a:off x="0" y="6177835"/>
            <a:ext cx="9144000" cy="68016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15340"/>
            <a:ext cx="9144000" cy="691745"/>
          </a:xfrm>
          <a:prstGeom prst="rect">
            <a:avLst/>
          </a:prstGeom>
        </p:spPr>
      </p:pic>
      <p:sp>
        <p:nvSpPr>
          <p:cNvPr id="14" name="Title Placeholder 6"/>
          <p:cNvSpPr>
            <a:spLocks noGrp="1"/>
          </p:cNvSpPr>
          <p:nvPr>
            <p:ph type="title"/>
          </p:nvPr>
        </p:nvSpPr>
        <p:spPr>
          <a:xfrm>
            <a:off x="104775" y="152220"/>
            <a:ext cx="8950110" cy="824173"/>
          </a:xfrm>
          <a:prstGeom prst="rect">
            <a:avLst/>
          </a:prstGeom>
        </p:spPr>
        <p:txBody>
          <a:bodyPr vert="horz" lIns="91440" tIns="45720" rIns="91440" bIns="45720" rtlCol="0" anchor="ctr">
            <a:normAutofit/>
          </a:bodyPr>
          <a:lstStyle/>
          <a:p>
            <a:r>
              <a:rPr lang="nl-NL" smtClean="0"/>
              <a:t>Titelstijl van model bewerken</a:t>
            </a:r>
            <a:endParaRPr lang="en-US" dirty="0"/>
          </a:p>
        </p:txBody>
      </p:sp>
      <p:sp>
        <p:nvSpPr>
          <p:cNvPr id="18" name="Content Placeholder 17"/>
          <p:cNvSpPr>
            <a:spLocks noGrp="1"/>
          </p:cNvSpPr>
          <p:nvPr>
            <p:ph sz="quarter" idx="10" hasCustomPrompt="1"/>
          </p:nvPr>
        </p:nvSpPr>
        <p:spPr>
          <a:xfrm>
            <a:off x="104775" y="1506539"/>
            <a:ext cx="8563737" cy="4198937"/>
          </a:xfrm>
        </p:spPr>
        <p:txBody>
          <a:bodyPr/>
          <a:lstStyle>
            <a:lvl1pPr marL="0" indent="0">
              <a:lnSpc>
                <a:spcPct val="90000"/>
              </a:lnSpc>
              <a:buNone/>
              <a:defRPr sz="2100"/>
            </a:lvl1pPr>
          </a:lstStyle>
          <a:p>
            <a:pPr>
              <a:lnSpc>
                <a:spcPct val="90000"/>
              </a:lnSpc>
              <a:defRPr/>
            </a:pPr>
            <a:r>
              <a:rPr lang="nl-NL" sz="1500" dirty="0" err="1" smtClean="0">
                <a:latin typeface="Verdana"/>
                <a:cs typeface="Verdana"/>
              </a:rPr>
              <a:t>Lorem</a:t>
            </a:r>
            <a:r>
              <a:rPr lang="nl-NL" sz="1500" dirty="0" smtClean="0">
                <a:latin typeface="Verdana"/>
                <a:cs typeface="Verdana"/>
              </a:rPr>
              <a:t> </a:t>
            </a:r>
            <a:r>
              <a:rPr lang="nl-NL" sz="1500" dirty="0" err="1" smtClean="0">
                <a:latin typeface="Verdana"/>
                <a:cs typeface="Verdana"/>
              </a:rPr>
              <a:t>ipsum</a:t>
            </a:r>
            <a:r>
              <a:rPr lang="nl-NL" sz="1500" dirty="0" smtClean="0">
                <a:latin typeface="Verdana"/>
                <a:cs typeface="Verdana"/>
              </a:rPr>
              <a:t> </a:t>
            </a:r>
            <a:r>
              <a:rPr lang="nl-NL" sz="1500" dirty="0" err="1" smtClean="0">
                <a:latin typeface="Verdana"/>
                <a:cs typeface="Verdana"/>
              </a:rPr>
              <a:t>dolor</a:t>
            </a:r>
            <a:r>
              <a:rPr lang="nl-NL" sz="1500" dirty="0" smtClean="0">
                <a:latin typeface="Verdana"/>
                <a:cs typeface="Verdana"/>
              </a:rPr>
              <a:t> </a:t>
            </a:r>
            <a:r>
              <a:rPr lang="nl-NL" sz="1500" dirty="0" err="1" smtClean="0">
                <a:latin typeface="Verdana"/>
                <a:cs typeface="Verdana"/>
              </a:rPr>
              <a:t>sit</a:t>
            </a:r>
            <a:r>
              <a:rPr lang="nl-NL" sz="1500" dirty="0" smtClean="0">
                <a:latin typeface="Verdana"/>
                <a:cs typeface="Verdana"/>
              </a:rPr>
              <a:t> </a:t>
            </a:r>
            <a:r>
              <a:rPr lang="nl-NL" sz="1500" dirty="0" err="1" smtClean="0">
                <a:latin typeface="Verdana"/>
                <a:cs typeface="Verdana"/>
              </a:rPr>
              <a:t>amet</a:t>
            </a:r>
            <a:r>
              <a:rPr lang="nl-NL" sz="1500" dirty="0" smtClean="0">
                <a:latin typeface="Verdana"/>
                <a:cs typeface="Verdana"/>
              </a:rPr>
              <a:t>, </a:t>
            </a:r>
            <a:r>
              <a:rPr lang="nl-NL" sz="1500" dirty="0" err="1" smtClean="0">
                <a:latin typeface="Verdana"/>
                <a:cs typeface="Verdana"/>
              </a:rPr>
              <a:t>consectetuer</a:t>
            </a:r>
            <a:r>
              <a:rPr lang="nl-NL" sz="1500" dirty="0" smtClean="0">
                <a:latin typeface="Verdana"/>
                <a:cs typeface="Verdana"/>
              </a:rPr>
              <a:t> </a:t>
            </a:r>
            <a:r>
              <a:rPr lang="nl-NL" sz="1500" dirty="0" err="1" smtClean="0">
                <a:latin typeface="Verdana"/>
                <a:cs typeface="Verdana"/>
              </a:rPr>
              <a:t>adipiscing</a:t>
            </a:r>
            <a:r>
              <a:rPr lang="nl-NL" sz="1500" dirty="0" smtClean="0">
                <a:latin typeface="Verdana"/>
                <a:cs typeface="Verdana"/>
              </a:rPr>
              <a:t> </a:t>
            </a:r>
            <a:r>
              <a:rPr lang="nl-NL" sz="1500" dirty="0" err="1" smtClean="0">
                <a:latin typeface="Verdana"/>
                <a:cs typeface="Verdana"/>
              </a:rPr>
              <a:t>elit</a:t>
            </a:r>
            <a:r>
              <a:rPr lang="nl-NL" sz="1500" dirty="0" smtClean="0">
                <a:latin typeface="Verdana"/>
                <a:cs typeface="Verdana"/>
              </a:rPr>
              <a:t>. </a:t>
            </a:r>
            <a:r>
              <a:rPr lang="nl-NL" sz="1500" dirty="0" err="1" smtClean="0">
                <a:latin typeface="Verdana"/>
                <a:cs typeface="Verdana"/>
              </a:rPr>
              <a:t>Aenean</a:t>
            </a:r>
            <a:r>
              <a:rPr lang="nl-NL" sz="1500" dirty="0" smtClean="0">
                <a:latin typeface="Verdana"/>
                <a:cs typeface="Verdana"/>
              </a:rPr>
              <a:t> commodo </a:t>
            </a:r>
            <a:r>
              <a:rPr lang="nl-NL" sz="1500" dirty="0" err="1" smtClean="0">
                <a:latin typeface="Verdana"/>
                <a:cs typeface="Verdana"/>
              </a:rPr>
              <a:t>ligula</a:t>
            </a:r>
            <a:r>
              <a:rPr lang="nl-NL" sz="1500" dirty="0" smtClean="0">
                <a:latin typeface="Verdana"/>
                <a:cs typeface="Verdana"/>
              </a:rPr>
              <a:t> </a:t>
            </a:r>
            <a:r>
              <a:rPr lang="nl-NL" sz="1500" dirty="0" err="1" smtClean="0">
                <a:latin typeface="Verdana"/>
                <a:cs typeface="Verdana"/>
              </a:rPr>
              <a:t>eget</a:t>
            </a:r>
            <a:r>
              <a:rPr lang="nl-NL" sz="1500" dirty="0" smtClean="0">
                <a:latin typeface="Verdana"/>
                <a:cs typeface="Verdana"/>
              </a:rPr>
              <a:t> </a:t>
            </a:r>
            <a:r>
              <a:rPr lang="nl-NL" sz="1500" dirty="0" err="1" smtClean="0">
                <a:latin typeface="Verdana"/>
                <a:cs typeface="Verdana"/>
              </a:rPr>
              <a:t>dolor</a:t>
            </a:r>
            <a:r>
              <a:rPr lang="nl-NL" sz="1500" dirty="0" smtClean="0">
                <a:latin typeface="Verdana"/>
                <a:cs typeface="Verdana"/>
              </a:rPr>
              <a:t>. </a:t>
            </a:r>
            <a:r>
              <a:rPr lang="nl-NL" sz="1500" dirty="0" err="1" smtClean="0">
                <a:latin typeface="Verdana"/>
                <a:cs typeface="Verdana"/>
              </a:rPr>
              <a:t>Aenean</a:t>
            </a:r>
            <a:r>
              <a:rPr lang="nl-NL" sz="1500" dirty="0" smtClean="0">
                <a:latin typeface="Verdana"/>
                <a:cs typeface="Verdana"/>
              </a:rPr>
              <a:t> massa. Cum </a:t>
            </a:r>
            <a:r>
              <a:rPr lang="nl-NL" sz="1500" dirty="0" err="1" smtClean="0">
                <a:latin typeface="Verdana"/>
                <a:cs typeface="Verdana"/>
              </a:rPr>
              <a:t>sociis</a:t>
            </a:r>
            <a:r>
              <a:rPr lang="nl-NL" sz="1500" dirty="0" smtClean="0">
                <a:latin typeface="Verdana"/>
                <a:cs typeface="Verdana"/>
              </a:rPr>
              <a:t> </a:t>
            </a:r>
            <a:r>
              <a:rPr lang="nl-NL" sz="1500" dirty="0" err="1" smtClean="0">
                <a:latin typeface="Verdana"/>
                <a:cs typeface="Verdana"/>
              </a:rPr>
              <a:t>natoque</a:t>
            </a:r>
            <a:r>
              <a:rPr lang="nl-NL" sz="1500" dirty="0" smtClean="0">
                <a:latin typeface="Verdana"/>
                <a:cs typeface="Verdana"/>
              </a:rPr>
              <a:t> </a:t>
            </a:r>
            <a:r>
              <a:rPr lang="nl-NL" sz="1500" dirty="0" err="1" smtClean="0">
                <a:latin typeface="Verdana"/>
                <a:cs typeface="Verdana"/>
              </a:rPr>
              <a:t>penatibus</a:t>
            </a:r>
            <a:r>
              <a:rPr lang="nl-NL" sz="1500" dirty="0" smtClean="0">
                <a:latin typeface="Verdana"/>
                <a:cs typeface="Verdana"/>
              </a:rPr>
              <a:t> et </a:t>
            </a:r>
            <a:r>
              <a:rPr lang="nl-NL" sz="1500" dirty="0" err="1" smtClean="0">
                <a:latin typeface="Verdana"/>
                <a:cs typeface="Verdana"/>
              </a:rPr>
              <a:t>magnis</a:t>
            </a:r>
            <a:r>
              <a:rPr lang="nl-NL" sz="1500" dirty="0" smtClean="0">
                <a:latin typeface="Verdana"/>
                <a:cs typeface="Verdana"/>
              </a:rPr>
              <a:t> dis </a:t>
            </a:r>
            <a:r>
              <a:rPr lang="nl-NL" sz="1500" dirty="0" err="1" smtClean="0">
                <a:latin typeface="Verdana"/>
                <a:cs typeface="Verdana"/>
              </a:rPr>
              <a:t>parturient</a:t>
            </a:r>
            <a:r>
              <a:rPr lang="nl-NL" sz="1500" dirty="0" smtClean="0">
                <a:latin typeface="Verdana"/>
                <a:cs typeface="Verdana"/>
              </a:rPr>
              <a:t> </a:t>
            </a:r>
            <a:r>
              <a:rPr lang="nl-NL" sz="1500" dirty="0" err="1" smtClean="0">
                <a:latin typeface="Verdana"/>
                <a:cs typeface="Verdana"/>
              </a:rPr>
              <a:t>montes</a:t>
            </a:r>
            <a:r>
              <a:rPr lang="nl-NL" sz="1500" dirty="0" smtClean="0">
                <a:latin typeface="Verdana"/>
                <a:cs typeface="Verdana"/>
              </a:rPr>
              <a:t>, </a:t>
            </a:r>
            <a:r>
              <a:rPr lang="nl-NL" sz="1500" dirty="0" err="1" smtClean="0">
                <a:latin typeface="Verdana"/>
                <a:cs typeface="Verdana"/>
              </a:rPr>
              <a:t>nascetur</a:t>
            </a:r>
            <a:r>
              <a:rPr lang="nl-NL" sz="1500" dirty="0" smtClean="0">
                <a:latin typeface="Verdana"/>
                <a:cs typeface="Verdana"/>
              </a:rPr>
              <a:t> </a:t>
            </a:r>
            <a:r>
              <a:rPr lang="nl-NL" sz="1500" dirty="0" err="1" smtClean="0">
                <a:latin typeface="Verdana"/>
                <a:cs typeface="Verdana"/>
              </a:rPr>
              <a:t>ridiculus</a:t>
            </a:r>
            <a:r>
              <a:rPr lang="nl-NL" sz="1500" dirty="0" smtClean="0">
                <a:latin typeface="Verdana"/>
                <a:cs typeface="Verdana"/>
              </a:rPr>
              <a:t> mus. </a:t>
            </a:r>
            <a:r>
              <a:rPr lang="nl-NL" sz="1500" dirty="0" err="1" smtClean="0">
                <a:latin typeface="Verdana"/>
                <a:cs typeface="Verdana"/>
              </a:rPr>
              <a:t>Donec</a:t>
            </a:r>
            <a:r>
              <a:rPr lang="nl-NL" sz="1500" dirty="0" smtClean="0">
                <a:latin typeface="Verdana"/>
                <a:cs typeface="Verdana"/>
              </a:rPr>
              <a:t> </a:t>
            </a:r>
            <a:r>
              <a:rPr lang="nl-NL" sz="1500" dirty="0" err="1" smtClean="0">
                <a:latin typeface="Verdana"/>
                <a:cs typeface="Verdana"/>
              </a:rPr>
              <a:t>quam</a:t>
            </a:r>
            <a:r>
              <a:rPr lang="nl-NL" sz="1500" dirty="0" smtClean="0">
                <a:latin typeface="Verdana"/>
                <a:cs typeface="Verdana"/>
              </a:rPr>
              <a:t> </a:t>
            </a:r>
            <a:r>
              <a:rPr lang="nl-NL" sz="1500" dirty="0" err="1" smtClean="0">
                <a:latin typeface="Verdana"/>
                <a:cs typeface="Verdana"/>
              </a:rPr>
              <a:t>felis</a:t>
            </a:r>
            <a:r>
              <a:rPr lang="nl-NL" sz="1500" dirty="0" smtClean="0">
                <a:latin typeface="Verdana"/>
                <a:cs typeface="Verdana"/>
              </a:rPr>
              <a:t>, </a:t>
            </a:r>
            <a:r>
              <a:rPr lang="nl-NL" sz="1500" dirty="0" err="1" smtClean="0">
                <a:latin typeface="Verdana"/>
                <a:cs typeface="Verdana"/>
              </a:rPr>
              <a:t>ultricies</a:t>
            </a:r>
            <a:r>
              <a:rPr lang="nl-NL" sz="1500" dirty="0" smtClean="0">
                <a:latin typeface="Verdana"/>
                <a:cs typeface="Verdana"/>
              </a:rPr>
              <a:t> </a:t>
            </a:r>
            <a:r>
              <a:rPr lang="nl-NL" sz="1500" dirty="0" err="1" smtClean="0">
                <a:latin typeface="Verdana"/>
                <a:cs typeface="Verdana"/>
              </a:rPr>
              <a:t>nec</a:t>
            </a:r>
            <a:r>
              <a:rPr lang="nl-NL" sz="1500" dirty="0" smtClean="0">
                <a:latin typeface="Verdana"/>
                <a:cs typeface="Verdana"/>
              </a:rPr>
              <a:t>, </a:t>
            </a:r>
            <a:r>
              <a:rPr lang="nl-NL" sz="1500" dirty="0" err="1" smtClean="0">
                <a:latin typeface="Verdana"/>
                <a:cs typeface="Verdana"/>
              </a:rPr>
              <a:t>pellentesque</a:t>
            </a:r>
            <a:r>
              <a:rPr lang="nl-NL" sz="1500" dirty="0" smtClean="0">
                <a:latin typeface="Verdana"/>
                <a:cs typeface="Verdana"/>
              </a:rPr>
              <a:t> </a:t>
            </a:r>
            <a:r>
              <a:rPr lang="nl-NL" sz="1500" dirty="0" err="1" smtClean="0">
                <a:latin typeface="Verdana"/>
                <a:cs typeface="Verdana"/>
              </a:rPr>
              <a:t>eu</a:t>
            </a:r>
            <a:r>
              <a:rPr lang="nl-NL" sz="1500" dirty="0" smtClean="0">
                <a:latin typeface="Verdana"/>
                <a:cs typeface="Verdana"/>
              </a:rPr>
              <a:t>, </a:t>
            </a:r>
            <a:r>
              <a:rPr lang="nl-NL" sz="1500" dirty="0" err="1" smtClean="0">
                <a:latin typeface="Verdana"/>
                <a:cs typeface="Verdana"/>
              </a:rPr>
              <a:t>pretium</a:t>
            </a:r>
            <a:r>
              <a:rPr lang="nl-NL" sz="1500" dirty="0" smtClean="0">
                <a:latin typeface="Verdana"/>
                <a:cs typeface="Verdana"/>
              </a:rPr>
              <a:t> </a:t>
            </a:r>
            <a:r>
              <a:rPr lang="nl-NL" sz="1500" dirty="0" err="1" smtClean="0">
                <a:latin typeface="Verdana"/>
                <a:cs typeface="Verdana"/>
              </a:rPr>
              <a:t>quis</a:t>
            </a:r>
            <a:r>
              <a:rPr lang="nl-NL" sz="1500" dirty="0" smtClean="0">
                <a:latin typeface="Verdana"/>
                <a:cs typeface="Verdana"/>
              </a:rPr>
              <a:t>, </a:t>
            </a:r>
            <a:r>
              <a:rPr lang="nl-NL" sz="1500" dirty="0" err="1" smtClean="0">
                <a:latin typeface="Verdana"/>
                <a:cs typeface="Verdana"/>
              </a:rPr>
              <a:t>sem</a:t>
            </a:r>
            <a:r>
              <a:rPr lang="nl-NL" sz="1500" dirty="0" smtClean="0">
                <a:latin typeface="Verdana"/>
                <a:cs typeface="Verdana"/>
              </a:rPr>
              <a:t>. </a:t>
            </a:r>
            <a:r>
              <a:rPr lang="nl-NL" sz="1500" dirty="0" err="1" smtClean="0">
                <a:latin typeface="Verdana"/>
                <a:cs typeface="Verdana"/>
              </a:rPr>
              <a:t>Nulla</a:t>
            </a:r>
            <a:r>
              <a:rPr lang="nl-NL" sz="1500" dirty="0" smtClean="0">
                <a:latin typeface="Verdana"/>
                <a:cs typeface="Verdana"/>
              </a:rPr>
              <a:t> </a:t>
            </a:r>
            <a:r>
              <a:rPr lang="nl-NL" sz="1500" dirty="0" err="1" smtClean="0">
                <a:latin typeface="Verdana"/>
                <a:cs typeface="Verdana"/>
              </a:rPr>
              <a:t>consequat</a:t>
            </a:r>
            <a:r>
              <a:rPr lang="nl-NL" sz="1500" dirty="0" smtClean="0">
                <a:latin typeface="Verdana"/>
                <a:cs typeface="Verdana"/>
              </a:rPr>
              <a:t> massa </a:t>
            </a:r>
            <a:r>
              <a:rPr lang="nl-NL" sz="1500" dirty="0" err="1" smtClean="0">
                <a:latin typeface="Verdana"/>
                <a:cs typeface="Verdana"/>
              </a:rPr>
              <a:t>quis</a:t>
            </a:r>
            <a:r>
              <a:rPr lang="nl-NL" sz="1500" dirty="0" smtClean="0">
                <a:latin typeface="Verdana"/>
                <a:cs typeface="Verdana"/>
              </a:rPr>
              <a:t> </a:t>
            </a:r>
            <a:r>
              <a:rPr lang="nl-NL" sz="1500" dirty="0" err="1" smtClean="0">
                <a:latin typeface="Verdana"/>
                <a:cs typeface="Verdana"/>
              </a:rPr>
              <a:t>enim</a:t>
            </a:r>
            <a:r>
              <a:rPr lang="nl-NL" sz="1500" dirty="0" smtClean="0">
                <a:latin typeface="Verdana"/>
                <a:cs typeface="Verdana"/>
              </a:rPr>
              <a:t>. </a:t>
            </a:r>
            <a:r>
              <a:rPr lang="nl-NL" sz="1500" dirty="0" err="1" smtClean="0">
                <a:latin typeface="Verdana"/>
                <a:cs typeface="Verdana"/>
              </a:rPr>
              <a:t>Donec</a:t>
            </a:r>
            <a:r>
              <a:rPr lang="nl-NL" sz="1500" dirty="0" smtClean="0">
                <a:latin typeface="Verdana"/>
                <a:cs typeface="Verdana"/>
              </a:rPr>
              <a:t> pede </a:t>
            </a:r>
            <a:r>
              <a:rPr lang="nl-NL" sz="1500" dirty="0" err="1" smtClean="0">
                <a:latin typeface="Verdana"/>
                <a:cs typeface="Verdana"/>
              </a:rPr>
              <a:t>justo</a:t>
            </a:r>
            <a:r>
              <a:rPr lang="nl-NL" sz="1500" dirty="0" smtClean="0">
                <a:latin typeface="Verdana"/>
                <a:cs typeface="Verdana"/>
              </a:rPr>
              <a:t>, </a:t>
            </a:r>
            <a:r>
              <a:rPr lang="nl-NL" sz="1500" dirty="0" err="1" smtClean="0">
                <a:latin typeface="Verdana"/>
                <a:cs typeface="Verdana"/>
              </a:rPr>
              <a:t>fringilla</a:t>
            </a:r>
            <a:r>
              <a:rPr lang="nl-NL" sz="1500" dirty="0" smtClean="0">
                <a:latin typeface="Verdana"/>
                <a:cs typeface="Verdana"/>
              </a:rPr>
              <a:t> vel, </a:t>
            </a:r>
            <a:r>
              <a:rPr lang="nl-NL" sz="1500" dirty="0" err="1" smtClean="0">
                <a:latin typeface="Verdana"/>
                <a:cs typeface="Verdana"/>
              </a:rPr>
              <a:t>aliquet</a:t>
            </a:r>
            <a:r>
              <a:rPr lang="nl-NL" sz="1500" dirty="0" smtClean="0">
                <a:latin typeface="Verdana"/>
                <a:cs typeface="Verdana"/>
              </a:rPr>
              <a:t> </a:t>
            </a:r>
            <a:r>
              <a:rPr lang="nl-NL" sz="1500" dirty="0" err="1" smtClean="0">
                <a:latin typeface="Verdana"/>
                <a:cs typeface="Verdana"/>
              </a:rPr>
              <a:t>nec</a:t>
            </a:r>
            <a:r>
              <a:rPr lang="nl-NL" sz="1500" dirty="0" smtClean="0">
                <a:latin typeface="Verdana"/>
                <a:cs typeface="Verdana"/>
              </a:rPr>
              <a:t>, </a:t>
            </a:r>
          </a:p>
        </p:txBody>
      </p:sp>
      <p:pic>
        <p:nvPicPr>
          <p:cNvPr id="19" name="Picture 18" descr="Logo DANS bovenschrif wit transpara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203234"/>
            <a:ext cx="1727200" cy="658734"/>
          </a:xfrm>
          <a:prstGeom prst="rect">
            <a:avLst/>
          </a:prstGeom>
        </p:spPr>
      </p:pic>
    </p:spTree>
    <p:extLst>
      <p:ext uri="{BB962C8B-B14F-4D97-AF65-F5344CB8AC3E}">
        <p14:creationId xmlns:p14="http://schemas.microsoft.com/office/powerpoint/2010/main" val="13162596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Final Slide">
    <p:bg>
      <p:bgPr>
        <a:solidFill>
          <a:srgbClr val="F7B149"/>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5238"/>
            <a:ext cx="8229600" cy="1143000"/>
          </a:xfrm>
          <a:prstGeom prst="rect">
            <a:avLst/>
          </a:prstGeom>
        </p:spPr>
        <p:txBody>
          <a:bodyPr vert="horz"/>
          <a:lstStyle>
            <a:lvl1pPr>
              <a:defRPr>
                <a:solidFill>
                  <a:schemeClr val="bg1"/>
                </a:solidFill>
              </a:defRPr>
            </a:lvl1pPr>
          </a:lstStyle>
          <a:p>
            <a:r>
              <a:rPr lang="en-US" dirty="0" smtClean="0"/>
              <a:t>Click to edit Master title style</a:t>
            </a:r>
            <a:endParaRPr lang="it-IT" dirty="0"/>
          </a:p>
        </p:txBody>
      </p:sp>
      <p:sp>
        <p:nvSpPr>
          <p:cNvPr id="3" name="Rettangolo 2"/>
          <p:cNvSpPr/>
          <p:nvPr userDrawn="1"/>
        </p:nvSpPr>
        <p:spPr>
          <a:xfrm>
            <a:off x="3291932" y="6137094"/>
            <a:ext cx="2792235" cy="523220"/>
          </a:xfrm>
          <a:prstGeom prst="rect">
            <a:avLst/>
          </a:prstGeom>
        </p:spPr>
        <p:txBody>
          <a:bodyPr wrap="square">
            <a:spAutoFit/>
          </a:bodyPr>
          <a:lstStyle/>
          <a:p>
            <a:pPr algn="ctr"/>
            <a:r>
              <a:rPr lang="en-GB" sz="2800" kern="1200" noProof="0" dirty="0" smtClean="0">
                <a:solidFill>
                  <a:schemeClr val="tx1"/>
                </a:solidFill>
                <a:latin typeface="+mn-lt"/>
                <a:ea typeface="+mn-ea"/>
                <a:cs typeface="+mn-cs"/>
                <a:hlinkClick r:id="rId2"/>
              </a:rPr>
              <a:t>www.eudat.eu</a:t>
            </a:r>
            <a:endParaRPr lang="en-GB" sz="2800" kern="1200" noProof="0" dirty="0" smtClean="0">
              <a:solidFill>
                <a:schemeClr val="tx1"/>
              </a:solidFill>
              <a:latin typeface="+mn-lt"/>
              <a:ea typeface="+mn-ea"/>
              <a:cs typeface="+mn-cs"/>
            </a:endParaRPr>
          </a:p>
        </p:txBody>
      </p:sp>
      <p:sp>
        <p:nvSpPr>
          <p:cNvPr id="4"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809832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Final Slide">
    <p:bg>
      <p:bgPr>
        <a:solidFill>
          <a:srgbClr val="F7B149"/>
        </a:solidFill>
        <a:effectLst/>
      </p:bgPr>
    </p:bg>
    <p:spTree>
      <p:nvGrpSpPr>
        <p:cNvPr id="1" name=""/>
        <p:cNvGrpSpPr/>
        <p:nvPr/>
      </p:nvGrpSpPr>
      <p:grpSpPr>
        <a:xfrm>
          <a:off x="0" y="0"/>
          <a:ext cx="0" cy="0"/>
          <a:chOff x="0" y="0"/>
          <a:chExt cx="0" cy="0"/>
        </a:xfrm>
      </p:grpSpPr>
      <p:sp>
        <p:nvSpPr>
          <p:cNvPr id="3" name="Rettangolo 2"/>
          <p:cNvSpPr/>
          <p:nvPr userDrawn="1"/>
        </p:nvSpPr>
        <p:spPr>
          <a:xfrm>
            <a:off x="1403648" y="260648"/>
            <a:ext cx="7200800" cy="523220"/>
          </a:xfrm>
          <a:prstGeom prst="rect">
            <a:avLst/>
          </a:prstGeom>
        </p:spPr>
        <p:txBody>
          <a:bodyPr wrap="square">
            <a:spAutoFit/>
          </a:bodyPr>
          <a:lstStyle/>
          <a:p>
            <a:pPr algn="l"/>
            <a:r>
              <a:rPr lang="en-GB" sz="2800" kern="1200" noProof="0" dirty="0" smtClean="0">
                <a:solidFill>
                  <a:schemeClr val="tx1"/>
                </a:solidFill>
                <a:latin typeface="+mn-lt"/>
                <a:ea typeface="+mn-ea"/>
                <a:cs typeface="+mn-cs"/>
                <a:hlinkClick r:id="rId2"/>
              </a:rPr>
              <a:t>www.eudat.eu</a:t>
            </a:r>
            <a:endParaRPr lang="en-GB" sz="2800" kern="1200" noProof="0" dirty="0" smtClean="0">
              <a:solidFill>
                <a:schemeClr val="tx1"/>
              </a:solidFill>
              <a:latin typeface="+mn-lt"/>
              <a:ea typeface="+mn-ea"/>
              <a:cs typeface="+mn-cs"/>
            </a:endParaRPr>
          </a:p>
        </p:txBody>
      </p:sp>
      <p:sp>
        <p:nvSpPr>
          <p:cNvPr id="4"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pic>
        <p:nvPicPr>
          <p:cNvPr id="10"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2" name="Content Placeholder 11"/>
          <p:cNvSpPr>
            <a:spLocks noGrp="1"/>
          </p:cNvSpPr>
          <p:nvPr>
            <p:ph sz="quarter" idx="10"/>
          </p:nvPr>
        </p:nvSpPr>
        <p:spPr>
          <a:xfrm>
            <a:off x="611188" y="3429265"/>
            <a:ext cx="3816350" cy="2303198"/>
          </a:xfrm>
          <a:prstGeom prst="rect">
            <a:avLst/>
          </a:prstGeom>
        </p:spPr>
        <p:txBody>
          <a:bodyPr vert="horz"/>
          <a:lstStyle>
            <a:lvl1pPr marL="0" indent="0">
              <a:buNone/>
              <a:defRPr sz="1800"/>
            </a:lvl1pPr>
          </a:lstStyle>
          <a:p>
            <a:pPr lvl="0"/>
            <a:endParaRPr lang="en-US" dirty="0"/>
          </a:p>
        </p:txBody>
      </p:sp>
      <p:sp>
        <p:nvSpPr>
          <p:cNvPr id="13" name="Content Placeholder 11"/>
          <p:cNvSpPr>
            <a:spLocks noGrp="1"/>
          </p:cNvSpPr>
          <p:nvPr>
            <p:ph sz="quarter" idx="11"/>
          </p:nvPr>
        </p:nvSpPr>
        <p:spPr>
          <a:xfrm>
            <a:off x="4716016" y="3429000"/>
            <a:ext cx="3816350" cy="2302669"/>
          </a:xfrm>
          <a:prstGeom prst="rect">
            <a:avLst/>
          </a:prstGeom>
        </p:spPr>
        <p:txBody>
          <a:bodyPr vert="horz"/>
          <a:lstStyle>
            <a:lvl1pPr marL="0" indent="0">
              <a:buNone/>
              <a:defRPr sz="1800"/>
            </a:lvl1pPr>
          </a:lstStyle>
          <a:p>
            <a:pPr lvl="0"/>
            <a:endParaRPr lang="en-US" dirty="0"/>
          </a:p>
        </p:txBody>
      </p:sp>
      <p:sp>
        <p:nvSpPr>
          <p:cNvPr id="15" name="TextBox 14"/>
          <p:cNvSpPr txBox="1"/>
          <p:nvPr userDrawn="1"/>
        </p:nvSpPr>
        <p:spPr>
          <a:xfrm>
            <a:off x="611560" y="2924944"/>
            <a:ext cx="3816424" cy="430887"/>
          </a:xfrm>
          <a:prstGeom prst="rect">
            <a:avLst/>
          </a:prstGeom>
          <a:noFill/>
        </p:spPr>
        <p:txBody>
          <a:bodyPr wrap="square" rtlCol="0">
            <a:spAutoFit/>
          </a:bodyPr>
          <a:lstStyle/>
          <a:p>
            <a:r>
              <a:rPr lang="en-US" sz="2200" b="1" dirty="0" smtClean="0"/>
              <a:t>Authors</a:t>
            </a:r>
            <a:endParaRPr lang="en-US" sz="2200" b="1" dirty="0"/>
          </a:p>
        </p:txBody>
      </p:sp>
      <p:sp>
        <p:nvSpPr>
          <p:cNvPr id="17" name="TextBox 16"/>
          <p:cNvSpPr txBox="1"/>
          <p:nvPr userDrawn="1"/>
        </p:nvSpPr>
        <p:spPr>
          <a:xfrm>
            <a:off x="4716016" y="2924944"/>
            <a:ext cx="3816424" cy="430887"/>
          </a:xfrm>
          <a:prstGeom prst="rect">
            <a:avLst/>
          </a:prstGeom>
          <a:noFill/>
        </p:spPr>
        <p:txBody>
          <a:bodyPr wrap="square" rtlCol="0">
            <a:spAutoFit/>
          </a:bodyPr>
          <a:lstStyle/>
          <a:p>
            <a:r>
              <a:rPr lang="en-US" sz="2200" b="1" dirty="0" smtClean="0"/>
              <a:t>Contributors</a:t>
            </a:r>
            <a:endParaRPr lang="en-US" sz="2200" b="1" dirty="0"/>
          </a:p>
        </p:txBody>
      </p:sp>
      <p:sp>
        <p:nvSpPr>
          <p:cNvPr id="18" name="Title 17"/>
          <p:cNvSpPr>
            <a:spLocks noGrp="1"/>
          </p:cNvSpPr>
          <p:nvPr>
            <p:ph type="title"/>
          </p:nvPr>
        </p:nvSpPr>
        <p:spPr>
          <a:xfrm>
            <a:off x="467544" y="1700808"/>
            <a:ext cx="8229600" cy="1143000"/>
          </a:xfrm>
          <a:prstGeom prst="rect">
            <a:avLst/>
          </a:prstGeom>
        </p:spPr>
        <p:txBody>
          <a:bodyPr vert="horz" anchor="ct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pic>
        <p:nvPicPr>
          <p:cNvPr id="20" name="Picture 19" descr="cc-by.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60" y="5805264"/>
            <a:ext cx="870685" cy="304632"/>
          </a:xfrm>
          <a:prstGeom prst="rect">
            <a:avLst/>
          </a:prstGeom>
        </p:spPr>
      </p:pic>
      <p:sp>
        <p:nvSpPr>
          <p:cNvPr id="23" name="TextBox 22"/>
          <p:cNvSpPr txBox="1"/>
          <p:nvPr userDrawn="1"/>
        </p:nvSpPr>
        <p:spPr>
          <a:xfrm>
            <a:off x="1492256" y="5824557"/>
            <a:ext cx="7056784" cy="276999"/>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This work is licensed under the Creative Commons CC-BY 4.0 licence</a:t>
            </a:r>
          </a:p>
        </p:txBody>
      </p:sp>
      <p:sp>
        <p:nvSpPr>
          <p:cNvPr id="24" name="CasellaDiTesto 10"/>
          <p:cNvSpPr txBox="1"/>
          <p:nvPr userDrawn="1"/>
        </p:nvSpPr>
        <p:spPr>
          <a:xfrm>
            <a:off x="1475656" y="6223404"/>
            <a:ext cx="7056784" cy="400110"/>
          </a:xfrm>
          <a:prstGeom prst="rect">
            <a:avLst/>
          </a:prstGeom>
          <a:noFill/>
          <a:ln>
            <a:noFill/>
          </a:ln>
        </p:spPr>
        <p:txBody>
          <a:bodyPr wrap="square" rtlCol="0">
            <a:noAutofit/>
          </a:bodyPr>
          <a:lstStyle/>
          <a:p>
            <a:pPr algn="l"/>
            <a:r>
              <a:rPr lang="en-GB" sz="1000" noProof="0" dirty="0" smtClean="0">
                <a:latin typeface="Century Gothic"/>
                <a:cs typeface="Century Gothic"/>
              </a:rPr>
              <a:t>EUDAT receives funding from the European Union's Horizon 2020 programme - DG CONNECT e-Infrastructures.</a:t>
            </a:r>
            <a:br>
              <a:rPr lang="en-GB" sz="1000" noProof="0" dirty="0" smtClean="0">
                <a:latin typeface="Century Gothic"/>
                <a:cs typeface="Century Gothic"/>
              </a:rPr>
            </a:br>
            <a:r>
              <a:rPr lang="en-GB" sz="1000" noProof="0" dirty="0" smtClean="0">
                <a:latin typeface="Century Gothic"/>
                <a:cs typeface="Century Gothic"/>
              </a:rPr>
              <a:t>Contract No. 654065</a:t>
            </a:r>
            <a:endParaRPr lang="en-GB" sz="1000" noProof="0" dirty="0">
              <a:latin typeface="Century Gothic"/>
              <a:cs typeface="Century Gothic"/>
            </a:endParaRPr>
          </a:p>
        </p:txBody>
      </p:sp>
      <p:pic>
        <p:nvPicPr>
          <p:cNvPr id="25" name="Picture 24" descr="H2020.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1560" y="6206804"/>
            <a:ext cx="859316" cy="404664"/>
          </a:xfrm>
          <a:prstGeom prst="rect">
            <a:avLst/>
          </a:prstGeom>
          <a:effectLst/>
        </p:spPr>
      </p:pic>
    </p:spTree>
    <p:extLst>
      <p:ext uri="{BB962C8B-B14F-4D97-AF65-F5344CB8AC3E}">
        <p14:creationId xmlns:p14="http://schemas.microsoft.com/office/powerpoint/2010/main" val="345850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B2SAF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userDrawn="1"/>
        </p:nvSpPr>
        <p:spPr>
          <a:xfrm>
            <a:off x="5724128" y="1828800"/>
            <a:ext cx="3419872" cy="276999"/>
          </a:xfrm>
          <a:prstGeom prst="rect">
            <a:avLst/>
          </a:prstGeom>
        </p:spPr>
        <p:txBody>
          <a:bodyPr wrap="square">
            <a:spAutoFit/>
          </a:bodyPr>
          <a:lstStyle/>
          <a:p>
            <a:pPr algn="ctr"/>
            <a:r>
              <a:rPr lang="en-US" sz="1200" b="1" kern="1200" noProof="0" dirty="0" smtClean="0">
                <a:solidFill>
                  <a:srgbClr val="1B216E"/>
                </a:solidFill>
                <a:latin typeface="Century Gothic" panose="020B0502020202020204" pitchFamily="34" charset="0"/>
                <a:ea typeface="+mn-ea"/>
                <a:cs typeface="+mn-cs"/>
              </a:rPr>
              <a:t>Replicate Research Data Safely</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5" name="Picture 14" descr="b2safe.png"/>
          <p:cNvPicPr>
            <a:picLocks noChangeAspect="1"/>
          </p:cNvPicPr>
          <p:nvPr userDrawn="1"/>
        </p:nvPicPr>
        <p:blipFill>
          <a:blip r:embed="rId4" cstate="print"/>
          <a:stretch>
            <a:fillRect/>
          </a:stretch>
        </p:blipFill>
        <p:spPr>
          <a:xfrm>
            <a:off x="6692342" y="116632"/>
            <a:ext cx="1489920" cy="1728000"/>
          </a:xfrm>
          <a:prstGeom prst="rect">
            <a:avLst/>
          </a:prstGeom>
        </p:spPr>
      </p:pic>
      <p:sp>
        <p:nvSpPr>
          <p:cNvPr id="16" name="Rettangolo 8"/>
          <p:cNvSpPr/>
          <p:nvPr userDrawn="1"/>
        </p:nvSpPr>
        <p:spPr>
          <a:xfrm>
            <a:off x="5863428"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eudat.eu/b2safe</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_B2ST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userDrawn="1"/>
        </p:nvSpPr>
        <p:spPr>
          <a:xfrm>
            <a:off x="5724128" y="1828800"/>
            <a:ext cx="3441978" cy="276999"/>
          </a:xfrm>
          <a:prstGeom prst="rect">
            <a:avLst/>
          </a:prstGeom>
        </p:spPr>
        <p:txBody>
          <a:bodyPr wrap="square">
            <a:spAutoFit/>
          </a:bodyPr>
          <a:lstStyle/>
          <a:p>
            <a:pPr algn="ctr"/>
            <a:r>
              <a:rPr lang="en-US" sz="1200" b="1" kern="1200" noProof="0" dirty="0" smtClean="0">
                <a:solidFill>
                  <a:srgbClr val="1B216E"/>
                </a:solidFill>
                <a:latin typeface="Century Gothic" panose="020B0502020202020204" pitchFamily="34" charset="0"/>
                <a:ea typeface="+mn-ea"/>
                <a:cs typeface="+mn-cs"/>
              </a:rPr>
              <a:t>Get Data to Computation</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6" name="Picture 15" descr="b2stage.png"/>
          <p:cNvPicPr>
            <a:picLocks noChangeAspect="1"/>
          </p:cNvPicPr>
          <p:nvPr userDrawn="1"/>
        </p:nvPicPr>
        <p:blipFill>
          <a:blip r:embed="rId4" cstate="print"/>
          <a:stretch>
            <a:fillRect/>
          </a:stretch>
        </p:blipFill>
        <p:spPr>
          <a:xfrm>
            <a:off x="6700236" y="125510"/>
            <a:ext cx="1489920" cy="1728000"/>
          </a:xfrm>
          <a:prstGeom prst="rect">
            <a:avLst/>
          </a:prstGeom>
        </p:spPr>
      </p:pic>
      <p:sp>
        <p:nvSpPr>
          <p:cNvPr id="15" name="Rettangolo 8"/>
          <p:cNvSpPr/>
          <p:nvPr userDrawn="1"/>
        </p:nvSpPr>
        <p:spPr>
          <a:xfrm>
            <a:off x="5854549"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eudat.eu/b2stage</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_B2FI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7" name="Picture 16" descr="b2find.jpg"/>
          <p:cNvPicPr>
            <a:picLocks noChangeAspect="1"/>
          </p:cNvPicPr>
          <p:nvPr userDrawn="1"/>
        </p:nvPicPr>
        <p:blipFill>
          <a:blip r:embed="rId3" cstate="print"/>
          <a:stretch>
            <a:fillRect/>
          </a:stretch>
        </p:blipFill>
        <p:spPr>
          <a:xfrm>
            <a:off x="6686866" y="116632"/>
            <a:ext cx="1489920" cy="1728000"/>
          </a:xfrm>
          <a:prstGeom prst="rect">
            <a:avLst/>
          </a:prstGeom>
        </p:spPr>
      </p:pic>
      <p:sp>
        <p:nvSpPr>
          <p:cNvPr id="13" name="Rettangolo 6"/>
          <p:cNvSpPr/>
          <p:nvPr userDrawn="1"/>
        </p:nvSpPr>
        <p:spPr>
          <a:xfrm>
            <a:off x="5708386" y="1828800"/>
            <a:ext cx="3435614" cy="276999"/>
          </a:xfrm>
          <a:prstGeom prst="rect">
            <a:avLst/>
          </a:prstGeom>
        </p:spPr>
        <p:txBody>
          <a:bodyPr wrap="square">
            <a:spAutoFit/>
          </a:bodyPr>
          <a:lstStyle/>
          <a:p>
            <a:pPr algn="ctr"/>
            <a:r>
              <a:rPr lang="en-US" sz="1200" b="1" kern="1200" noProof="0" dirty="0" smtClean="0">
                <a:solidFill>
                  <a:srgbClr val="1B216E"/>
                </a:solidFill>
                <a:latin typeface="Century Gothic" panose="020B0502020202020204" pitchFamily="34" charset="0"/>
                <a:ea typeface="+mn-ea"/>
                <a:cs typeface="+mn-cs"/>
              </a:rPr>
              <a:t>Find Research Data</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sp>
        <p:nvSpPr>
          <p:cNvPr id="15" name="Rettangolo 8"/>
          <p:cNvSpPr/>
          <p:nvPr userDrawn="1"/>
        </p:nvSpPr>
        <p:spPr>
          <a:xfrm>
            <a:off x="5854550" y="619566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b2find.eudat.eu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userDrawn="1"/>
        </p:nvSpPr>
        <p:spPr>
          <a:xfrm>
            <a:off x="0" y="6802261"/>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_B2FI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6866" y="121648"/>
            <a:ext cx="1489920" cy="1717968"/>
          </a:xfrm>
          <a:prstGeom prst="rect">
            <a:avLst/>
          </a:prstGeom>
        </p:spPr>
      </p:pic>
      <p:sp>
        <p:nvSpPr>
          <p:cNvPr id="13" name="Rettangolo 6"/>
          <p:cNvSpPr/>
          <p:nvPr userDrawn="1"/>
        </p:nvSpPr>
        <p:spPr>
          <a:xfrm>
            <a:off x="5724128" y="1828800"/>
            <a:ext cx="3419872" cy="276999"/>
          </a:xfrm>
          <a:prstGeom prst="rect">
            <a:avLst/>
          </a:prstGeom>
        </p:spPr>
        <p:txBody>
          <a:bodyPr wrap="square">
            <a:spAutoFit/>
          </a:bodyPr>
          <a:lstStyle/>
          <a:p>
            <a:pPr algn="ctr"/>
            <a:r>
              <a:rPr lang="en-US" sz="1200" b="1" kern="1200" noProof="0" dirty="0" smtClean="0">
                <a:solidFill>
                  <a:srgbClr val="1B216E"/>
                </a:solidFill>
                <a:latin typeface="Century Gothic" panose="020B0502020202020204" pitchFamily="34" charset="0"/>
                <a:ea typeface="+mn-ea"/>
                <a:cs typeface="+mn-cs"/>
              </a:rPr>
              <a:t>Data Discovery and Identification</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sp>
        <p:nvSpPr>
          <p:cNvPr id="15" name="Rettangolo 8"/>
          <p:cNvSpPr/>
          <p:nvPr userDrawn="1"/>
        </p:nvSpPr>
        <p:spPr>
          <a:xfrm>
            <a:off x="5854550" y="619566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b2handle.eudat.eu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userDrawn="1"/>
        </p:nvSpPr>
        <p:spPr>
          <a:xfrm>
            <a:off x="0" y="6802261"/>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4790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Slide_B2FI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7373" y="121648"/>
            <a:ext cx="1488905" cy="1717968"/>
          </a:xfrm>
          <a:prstGeom prst="rect">
            <a:avLst/>
          </a:prstGeom>
        </p:spPr>
      </p:pic>
      <p:sp>
        <p:nvSpPr>
          <p:cNvPr id="13" name="Rettangolo 6"/>
          <p:cNvSpPr/>
          <p:nvPr userDrawn="1"/>
        </p:nvSpPr>
        <p:spPr>
          <a:xfrm>
            <a:off x="5724128" y="1828800"/>
            <a:ext cx="3419872" cy="276999"/>
          </a:xfrm>
          <a:prstGeom prst="rect">
            <a:avLst/>
          </a:prstGeom>
        </p:spPr>
        <p:txBody>
          <a:bodyPr wrap="square">
            <a:spAutoFit/>
          </a:bodyPr>
          <a:lstStyle/>
          <a:p>
            <a:pPr algn="ctr"/>
            <a:r>
              <a:rPr lang="en-US" sz="1200" b="1" kern="1200" noProof="0" dirty="0" smtClean="0">
                <a:solidFill>
                  <a:srgbClr val="1B216E"/>
                </a:solidFill>
                <a:latin typeface="Century Gothic" panose="020B0502020202020204" pitchFamily="34" charset="0"/>
                <a:ea typeface="+mn-ea"/>
                <a:cs typeface="+mn-cs"/>
              </a:rPr>
              <a:t>Secure </a:t>
            </a:r>
            <a:r>
              <a:rPr lang="en-US" sz="1200" b="1" kern="1200" baseline="0" noProof="0" dirty="0" smtClean="0">
                <a:solidFill>
                  <a:srgbClr val="1B216E"/>
                </a:solidFill>
                <a:latin typeface="Century Gothic" panose="020B0502020202020204" pitchFamily="34" charset="0"/>
                <a:ea typeface="+mn-ea"/>
                <a:cs typeface="+mn-cs"/>
              </a:rPr>
              <a:t>Access to Services</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sp>
        <p:nvSpPr>
          <p:cNvPr id="15" name="Rettangolo 8"/>
          <p:cNvSpPr/>
          <p:nvPr userDrawn="1"/>
        </p:nvSpPr>
        <p:spPr>
          <a:xfrm>
            <a:off x="5854550" y="619566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b2access.eudat.eu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userDrawn="1"/>
        </p:nvSpPr>
        <p:spPr>
          <a:xfrm>
            <a:off x="0" y="6802261"/>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115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B2DROP">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1D8BD707-D9CF-40AE-B4C6-C98DA3205C09}" type="datetimeFigureOut">
              <a:rPr lang="en-US" smtClean="0"/>
              <a:pPr/>
              <a:t>2/23/2017</a:t>
            </a:fld>
            <a:endParaRPr lang="en-US" dirty="0"/>
          </a:p>
        </p:txBody>
      </p:sp>
      <p:sp>
        <p:nvSpPr>
          <p:cNvPr id="5" name="Footer Placeholder 4"/>
          <p:cNvSpPr>
            <a:spLocks noGrp="1"/>
          </p:cNvSpPr>
          <p:nvPr>
            <p:ph type="ftr" sz="quarter" idx="11"/>
          </p:nvPr>
        </p:nvSpPr>
        <p:spPr>
          <a:xfrm>
            <a:off x="3124200" y="6304235"/>
            <a:ext cx="2895600" cy="365125"/>
          </a:xfrm>
        </p:spPr>
        <p:txBody>
          <a:bodyPr/>
          <a:lstStyle/>
          <a:p>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pic>
        <p:nvPicPr>
          <p:cNvPr id="12" name="Picture 11" descr="b2drop.png"/>
          <p:cNvPicPr>
            <a:picLocks noChangeAspect="1"/>
          </p:cNvPicPr>
          <p:nvPr userDrawn="1"/>
        </p:nvPicPr>
        <p:blipFill>
          <a:blip r:embed="rId3" cstate="print"/>
          <a:stretch>
            <a:fillRect/>
          </a:stretch>
        </p:blipFill>
        <p:spPr>
          <a:xfrm>
            <a:off x="7960145" y="126260"/>
            <a:ext cx="907692" cy="1052736"/>
          </a:xfrm>
          <a:prstGeom prst="rect">
            <a:avLst/>
          </a:prstGeom>
        </p:spPr>
      </p:pic>
      <p:sp>
        <p:nvSpPr>
          <p:cNvPr id="13" name="Rettangolo 8"/>
          <p:cNvSpPr/>
          <p:nvPr userDrawn="1"/>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7921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D8BD707-D9CF-40AE-B4C6-C98DA3205C09}" type="datetimeFigureOut">
              <a:rPr lang="en-US" smtClean="0"/>
              <a:pPr/>
              <a:t>2/23/2017</a:t>
            </a:fld>
            <a:endParaRPr lang="en-US" dirty="0"/>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6F15528-21DE-4FAA-801E-634DDDAF4B2B}" type="slidenum">
              <a:rPr lang="en-US" smtClean="0"/>
              <a:pPr/>
              <a:t>‹#›</a:t>
            </a:fld>
            <a:endParaRPr lang="en-US"/>
          </a:p>
        </p:txBody>
      </p:sp>
      <p:pic>
        <p:nvPicPr>
          <p:cNvPr id="7" name="Immagine 14" descr="logo.png"/>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5"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8"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cSld>
  <p:clrMap bg1="lt1" tx1="dk1" bg2="lt2" tx2="dk2" accent1="accent1" accent2="accent2" accent3="accent3" accent4="accent4" accent5="accent5" accent6="accent6" hlink="hlink" folHlink="folHlink"/>
  <p:sldLayoutIdLst>
    <p:sldLayoutId id="2147483705" r:id="rId1"/>
    <p:sldLayoutId id="2147483649" r:id="rId2"/>
    <p:sldLayoutId id="2147483672" r:id="rId3"/>
    <p:sldLayoutId id="2147483673" r:id="rId4"/>
    <p:sldLayoutId id="2147483674" r:id="rId5"/>
    <p:sldLayoutId id="2147483692" r:id="rId6"/>
    <p:sldLayoutId id="2147483724" r:id="rId7"/>
    <p:sldLayoutId id="2147483725" r:id="rId8"/>
    <p:sldLayoutId id="2147483650" r:id="rId9"/>
    <p:sldLayoutId id="2147483679" r:id="rId10"/>
    <p:sldLayoutId id="2147483678" r:id="rId11"/>
    <p:sldLayoutId id="2147483677" r:id="rId12"/>
    <p:sldLayoutId id="2147483676" r:id="rId13"/>
    <p:sldLayoutId id="2147483726" r:id="rId14"/>
    <p:sldLayoutId id="2147483727" r:id="rId15"/>
    <p:sldLayoutId id="2147483652" r:id="rId16"/>
    <p:sldLayoutId id="2147483680" r:id="rId17"/>
    <p:sldLayoutId id="2147483684" r:id="rId18"/>
    <p:sldLayoutId id="2147483685" r:id="rId19"/>
    <p:sldLayoutId id="2147483686" r:id="rId20"/>
    <p:sldLayoutId id="2147483728" r:id="rId21"/>
    <p:sldLayoutId id="2147483729" r:id="rId22"/>
    <p:sldLayoutId id="2147483658" r:id="rId23"/>
    <p:sldLayoutId id="2147483687" r:id="rId24"/>
    <p:sldLayoutId id="2147483688" r:id="rId25"/>
    <p:sldLayoutId id="2147483689" r:id="rId26"/>
    <p:sldLayoutId id="2147483690" r:id="rId27"/>
    <p:sldLayoutId id="2147483693" r:id="rId28"/>
    <p:sldLayoutId id="2147483731" r:id="rId29"/>
    <p:sldLayoutId id="2147483732" r:id="rId30"/>
  </p:sldLayoutIdLst>
  <p:txStyles>
    <p:titleStyle>
      <a:lvl1pPr algn="ctr" defTabSz="914400" rtl="0" eaLnBrk="1" latinLnBrk="0" hangingPunct="1">
        <a:spcBef>
          <a:spcPct val="0"/>
        </a:spcBef>
        <a:buNone/>
        <a:defRPr sz="28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SzPct val="100000"/>
        <a:buFontTx/>
        <a:buBlip>
          <a:blip r:embed="rId33"/>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33"/>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33"/>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33"/>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33"/>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704" r:id="rId1"/>
    <p:sldLayoutId id="2147483730" r:id="rId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www.nature.com/articles/sdata201618" TargetMode="External"/><Relationship Id="rId2" Type="http://schemas.openxmlformats.org/officeDocument/2006/relationships/hyperlink" Target="http://www.force11.org/group/fairgroup/fairprinciples" TargetMode="External"/><Relationship Id="rId1" Type="http://schemas.openxmlformats.org/officeDocument/2006/relationships/slideLayout" Target="../slideLayouts/slideLayout28.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ec.europa.eu/research/participants/data/ref/h2020/grants_manual/hi/oa_pilot/h2020-hi-oa-data-mgt_en.pdf" TargetMode="External"/><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hyperlink" Target="http://www.dtls.nl/go-fair/" TargetMode="External"/><Relationship Id="rId5" Type="http://schemas.openxmlformats.org/officeDocument/2006/relationships/hyperlink" Target="http://ec.europa.eu/research/images/infographics/policy/open-data-2016-w920.png" TargetMode="External"/><Relationship Id="rId10" Type="http://schemas.openxmlformats.org/officeDocument/2006/relationships/image" Target="../media/image47.png"/><Relationship Id="rId4" Type="http://schemas.openxmlformats.org/officeDocument/2006/relationships/hyperlink" Target="http://ec.europa.eu/research/participants/data/ref/h2020/grants_manual/hi/oa_pilot/h2020-hi-oa-pilot-guide_en.pdf" TargetMode="External"/><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diagramColors" Target="../diagrams/colors1.xml"/><Relationship Id="rId11" Type="http://schemas.openxmlformats.org/officeDocument/2006/relationships/image" Target="../media/image23.png"/><Relationship Id="rId5" Type="http://schemas.openxmlformats.org/officeDocument/2006/relationships/diagramQuickStyle" Target="../diagrams/quickStyle1.xml"/><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8" Type="http://schemas.openxmlformats.org/officeDocument/2006/relationships/hyperlink" Target="https://en.wikipedia.org/wiki/Period_instrument" TargetMode="External"/><Relationship Id="rId13" Type="http://schemas.openxmlformats.org/officeDocument/2006/relationships/hyperlink" Target="https://en.wikipedia.org/wiki/French_franc" TargetMode="External"/><Relationship Id="rId18" Type="http://schemas.openxmlformats.org/officeDocument/2006/relationships/hyperlink" Target="https://en.wikipedia.org/wiki/Medical_procedure" TargetMode="External"/><Relationship Id="rId3" Type="http://schemas.openxmlformats.org/officeDocument/2006/relationships/hyperlink" Target="https://en.wikipedia.org/wiki/Hertz" TargetMode="External"/><Relationship Id="rId7" Type="http://schemas.openxmlformats.org/officeDocument/2006/relationships/hyperlink" Target="https://en.wikipedia.org/wiki/Austria" TargetMode="External"/><Relationship Id="rId12" Type="http://schemas.openxmlformats.org/officeDocument/2006/relationships/hyperlink" Target="https://en.wikipedia.org/wiki/French_livre" TargetMode="External"/><Relationship Id="rId17" Type="http://schemas.openxmlformats.org/officeDocument/2006/relationships/hyperlink" Target="https://en.wikipedia.org/wiki/Medical_diagnosis" TargetMode="External"/><Relationship Id="rId2" Type="http://schemas.openxmlformats.org/officeDocument/2006/relationships/notesSlide" Target="../notesSlides/notesSlide21.xml"/><Relationship Id="rId16" Type="http://schemas.openxmlformats.org/officeDocument/2006/relationships/hyperlink" Target="http://www.timeanddate.com/time/local-mean-time.html" TargetMode="External"/><Relationship Id="rId1" Type="http://schemas.openxmlformats.org/officeDocument/2006/relationships/slideLayout" Target="../slideLayouts/slideLayout30.xml"/><Relationship Id="rId6" Type="http://schemas.openxmlformats.org/officeDocument/2006/relationships/hyperlink" Target="https://en.wikipedia.org/wiki/Middle_C" TargetMode="External"/><Relationship Id="rId11" Type="http://schemas.openxmlformats.org/officeDocument/2006/relationships/hyperlink" Target="https://en.wikipedia.org/wiki/Ancien_R%C3%A9gime" TargetMode="External"/><Relationship Id="rId5" Type="http://schemas.openxmlformats.org/officeDocument/2006/relationships/hyperlink" Target="https://en.wikipedia.org/wiki/A_(musical_note)" TargetMode="External"/><Relationship Id="rId15" Type="http://schemas.openxmlformats.org/officeDocument/2006/relationships/hyperlink" Target="https://en.wikipedia.org/wiki/Metre_Convention" TargetMode="External"/><Relationship Id="rId10" Type="http://schemas.openxmlformats.org/officeDocument/2006/relationships/hyperlink" Target="https://en.wikipedia.org/wiki/French_Revolution" TargetMode="External"/><Relationship Id="rId19" Type="http://schemas.openxmlformats.org/officeDocument/2006/relationships/hyperlink" Target="https://en.wikipedia.org/wiki/SNOMED_CT" TargetMode="External"/><Relationship Id="rId4" Type="http://schemas.openxmlformats.org/officeDocument/2006/relationships/hyperlink" Target="https://en.wikipedia.org/wiki/Musical_note" TargetMode="External"/><Relationship Id="rId9" Type="http://schemas.openxmlformats.org/officeDocument/2006/relationships/hyperlink" Target="https://en.wikipedia.org/wiki/Twelfth_root_of_two#The_equal-tempered_chromatic_scale" TargetMode="External"/><Relationship Id="rId14" Type="http://schemas.openxmlformats.org/officeDocument/2006/relationships/hyperlink" Target="https://en.wikipedia.org/wiki/Metr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8.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hyperlink" Target="http://ufal.github.io/public-license-selector/"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image" Target="../media/image56.jpe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hyperlink" Target="https://eudat.eu/training" TargetMode="External"/><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t-IT" dirty="0" smtClean="0"/>
              <a:t>The EUDAT Services Suite and how it could support FAIR data</a:t>
            </a:r>
            <a:endParaRPr lang="it-IT" dirty="0"/>
          </a:p>
        </p:txBody>
      </p:sp>
      <p:sp>
        <p:nvSpPr>
          <p:cNvPr id="3" name="Subtitle 2"/>
          <p:cNvSpPr>
            <a:spLocks noGrp="1"/>
          </p:cNvSpPr>
          <p:nvPr>
            <p:ph type="subTitle" idx="1"/>
          </p:nvPr>
        </p:nvSpPr>
        <p:spPr/>
        <p:txBody>
          <a:bodyPr>
            <a:noAutofit/>
          </a:bodyPr>
          <a:lstStyle/>
          <a:p>
            <a:r>
              <a:rPr lang="it-IT" sz="1400" dirty="0" smtClean="0"/>
              <a:t>Sarah Jones, Marjan Grootveld, Yann Le Franc</a:t>
            </a:r>
          </a:p>
          <a:p>
            <a:r>
              <a:rPr lang="it-IT" sz="1400" dirty="0"/>
              <a:t>iDCC conference, February 20, 2017</a:t>
            </a:r>
          </a:p>
        </p:txBody>
      </p:sp>
      <p:sp>
        <p:nvSpPr>
          <p:cNvPr id="5" name="Text Placeholder 1"/>
          <p:cNvSpPr>
            <a:spLocks noGrp="1"/>
          </p:cNvSpPr>
          <p:nvPr>
            <p:ph type="body" sz="quarter" idx="11"/>
          </p:nvPr>
        </p:nvSpPr>
        <p:spPr>
          <a:xfrm>
            <a:off x="179512" y="5013176"/>
            <a:ext cx="3600400" cy="576064"/>
          </a:xfrm>
        </p:spPr>
        <p:txBody>
          <a:bodyPr>
            <a:noAutofit/>
          </a:bodyPr>
          <a:lstStyle/>
          <a:p>
            <a:pPr>
              <a:lnSpc>
                <a:spcPct val="110000"/>
              </a:lnSpc>
            </a:pPr>
            <a:r>
              <a:rPr lang="en-GB" sz="1400" dirty="0" smtClean="0"/>
              <a:t>This </a:t>
            </a:r>
            <a:r>
              <a:rPr lang="en-GB" sz="1400" dirty="0"/>
              <a:t>work is licensed under </a:t>
            </a:r>
            <a:r>
              <a:rPr lang="en-GB" sz="1400" dirty="0" smtClean="0"/>
              <a:t>the Creative </a:t>
            </a:r>
            <a:r>
              <a:rPr lang="en-GB" sz="1400" dirty="0"/>
              <a:t>Commons CC-BY 4.0 </a:t>
            </a:r>
            <a:r>
              <a:rPr lang="en-GB" sz="1400" dirty="0" smtClean="0"/>
              <a:t>licence.</a:t>
            </a:r>
          </a:p>
        </p:txBody>
      </p:sp>
      <p:sp>
        <p:nvSpPr>
          <p:cNvPr id="4" name="Rectangle 3"/>
          <p:cNvSpPr/>
          <p:nvPr/>
        </p:nvSpPr>
        <p:spPr>
          <a:xfrm>
            <a:off x="179512" y="5949280"/>
            <a:ext cx="1423800" cy="307777"/>
          </a:xfrm>
          <a:prstGeom prst="rect">
            <a:avLst/>
          </a:prstGeom>
        </p:spPr>
        <p:txBody>
          <a:bodyPr wrap="none">
            <a:spAutoFit/>
          </a:bodyPr>
          <a:lstStyle/>
          <a:p>
            <a:pPr>
              <a:spcBef>
                <a:spcPct val="20000"/>
              </a:spcBef>
              <a:buSzPct val="100000"/>
            </a:pPr>
            <a:r>
              <a:rPr lang="en-GB" sz="1400" dirty="0">
                <a:solidFill>
                  <a:srgbClr val="7F7F7F"/>
                </a:solidFill>
                <a:latin typeface="Century Gothic" charset="0"/>
              </a:rPr>
              <a:t>Version </a:t>
            </a:r>
            <a:r>
              <a:rPr lang="en-GB" sz="1400" b="1" dirty="0" smtClean="0">
                <a:solidFill>
                  <a:srgbClr val="7F7F7F"/>
                </a:solidFill>
                <a:latin typeface="Century Gothic" charset="0"/>
              </a:rPr>
              <a:t>2017-</a:t>
            </a:r>
            <a:r>
              <a:rPr lang="en-GB" sz="1400" b="1" dirty="0">
                <a:solidFill>
                  <a:srgbClr val="7F7F7F"/>
                </a:solidFill>
                <a:latin typeface="Century Gothic" charset="0"/>
              </a:rPr>
              <a:t>1</a:t>
            </a:r>
          </a:p>
        </p:txBody>
      </p:sp>
      <p:pic>
        <p:nvPicPr>
          <p:cNvPr id="8" name="Picture 7" descr="cc-b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5324007"/>
            <a:ext cx="648072" cy="226745"/>
          </a:xfrm>
          <a:prstGeom prst="rect">
            <a:avLst/>
          </a:prstGeom>
        </p:spPr>
      </p:pic>
      <p:sp>
        <p:nvSpPr>
          <p:cNvPr id="9" name="Rectangle 8"/>
          <p:cNvSpPr/>
          <p:nvPr/>
        </p:nvSpPr>
        <p:spPr>
          <a:xfrm>
            <a:off x="179512" y="5623550"/>
            <a:ext cx="3220390" cy="325730"/>
          </a:xfrm>
          <a:prstGeom prst="rect">
            <a:avLst/>
          </a:prstGeom>
        </p:spPr>
        <p:txBody>
          <a:bodyPr vert="horz" lIns="91440" tIns="45720" rIns="91440" bIns="45720" rtlCol="0">
            <a:normAutofit lnSpcReduction="10000"/>
          </a:bodyPr>
          <a:lstStyle/>
          <a:p>
            <a:pPr>
              <a:lnSpc>
                <a:spcPct val="110000"/>
              </a:lnSpc>
              <a:spcBef>
                <a:spcPct val="20000"/>
              </a:spcBef>
              <a:buSzPct val="100000"/>
              <a:buFont typeface="Arial" panose="020B0604020202020204" pitchFamily="34" charset="0"/>
              <a:buNone/>
            </a:pPr>
            <a:r>
              <a:rPr lang="en-GB" sz="1400" dirty="0">
                <a:solidFill>
                  <a:schemeClr val="bg1">
                    <a:lumMod val="50000"/>
                  </a:schemeClr>
                </a:solidFill>
                <a:latin typeface="Century Gothic" pitchFamily="34" charset="0"/>
              </a:rPr>
              <a:t>Attribution: EUDAT – </a:t>
            </a:r>
            <a:r>
              <a:rPr lang="en-GB" sz="1400" dirty="0" err="1">
                <a:solidFill>
                  <a:schemeClr val="bg1">
                    <a:lumMod val="50000"/>
                  </a:schemeClr>
                </a:solidFill>
                <a:latin typeface="Century Gothic" pitchFamily="34" charset="0"/>
              </a:rPr>
              <a:t>www.eudat.eu</a:t>
            </a:r>
            <a:endParaRPr lang="en-US" sz="1400" dirty="0">
              <a:solidFill>
                <a:schemeClr val="bg1">
                  <a:lumMod val="50000"/>
                </a:schemeClr>
              </a:solidFill>
              <a:latin typeface="Century Gothic" pitchFamily="34" charset="0"/>
            </a:endParaRPr>
          </a:p>
        </p:txBody>
      </p:sp>
    </p:spTree>
    <p:extLst>
      <p:ext uri="{BB962C8B-B14F-4D97-AF65-F5344CB8AC3E}">
        <p14:creationId xmlns:p14="http://schemas.microsoft.com/office/powerpoint/2010/main" val="1067000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1844824"/>
            <a:ext cx="3816424" cy="1944216"/>
          </a:xfrm>
        </p:spPr>
        <p:txBody>
          <a:bodyPr>
            <a:normAutofit lnSpcReduction="10000"/>
          </a:bodyPr>
          <a:lstStyle/>
          <a:p>
            <a:pPr lvl="0"/>
            <a:r>
              <a:rPr lang="en-GB" sz="1800" b="1" dirty="0"/>
              <a:t>store data safely</a:t>
            </a:r>
            <a:r>
              <a:rPr lang="en-GB" sz="1800" dirty="0"/>
              <a:t> at a trusted and certified data centre</a:t>
            </a:r>
          </a:p>
          <a:p>
            <a:pPr lvl="0"/>
            <a:r>
              <a:rPr lang="en-GB" sz="1800" b="1" dirty="0"/>
              <a:t>preserve data </a:t>
            </a:r>
            <a:r>
              <a:rPr lang="en-GB" sz="1800" dirty="0"/>
              <a:t>to guarantee long-term persistence </a:t>
            </a:r>
          </a:p>
          <a:p>
            <a:pPr lvl="0"/>
            <a:r>
              <a:rPr lang="en-US" sz="1800" b="1" dirty="0"/>
              <a:t>control access</a:t>
            </a:r>
            <a:r>
              <a:rPr lang="en-US" sz="1800" dirty="0"/>
              <a:t> and</a:t>
            </a:r>
            <a:r>
              <a:rPr lang="en-US" sz="1800" b="1" dirty="0"/>
              <a:t> share data</a:t>
            </a:r>
            <a:r>
              <a:rPr lang="en-US" sz="1800" dirty="0"/>
              <a:t> with </a:t>
            </a:r>
            <a:r>
              <a:rPr lang="en-US" sz="1800" dirty="0" smtClean="0"/>
              <a:t>colleagues </a:t>
            </a:r>
            <a:r>
              <a:rPr lang="en-US" sz="1800" dirty="0"/>
              <a:t>and the world</a:t>
            </a:r>
            <a:endParaRPr lang="en-GB" sz="1800" dirty="0"/>
          </a:p>
        </p:txBody>
      </p:sp>
      <p:sp>
        <p:nvSpPr>
          <p:cNvPr id="5" name="TextBox 4"/>
          <p:cNvSpPr txBox="1"/>
          <p:nvPr/>
        </p:nvSpPr>
        <p:spPr>
          <a:xfrm>
            <a:off x="395536" y="1052736"/>
            <a:ext cx="6840760" cy="646331"/>
          </a:xfrm>
          <a:prstGeom prst="rect">
            <a:avLst/>
          </a:prstGeom>
          <a:noFill/>
        </p:spPr>
        <p:txBody>
          <a:bodyPr wrap="square" rtlCol="0">
            <a:spAutoFit/>
          </a:bodyPr>
          <a:lstStyle/>
          <a:p>
            <a:pPr lvl="0"/>
            <a:r>
              <a:rPr lang="en-US" dirty="0" smtClean="0">
                <a:latin typeface="Century Gothic" pitchFamily="34" charset="0"/>
              </a:rPr>
              <a:t>A winning solution </a:t>
            </a:r>
            <a:r>
              <a:rPr lang="en-US" dirty="0">
                <a:latin typeface="Century Gothic" panose="020B0502020202020204" pitchFamily="34" charset="0"/>
              </a:rPr>
              <a:t>for </a:t>
            </a:r>
            <a:r>
              <a:rPr lang="en-US" b="1" dirty="0" smtClean="0">
                <a:latin typeface="Century Gothic" panose="020B0502020202020204" pitchFamily="34" charset="0"/>
              </a:rPr>
              <a:t>researchers, scientists</a:t>
            </a:r>
            <a:r>
              <a:rPr lang="en-US" dirty="0" smtClean="0">
                <a:latin typeface="Century Gothic" panose="020B0502020202020204" pitchFamily="34" charset="0"/>
              </a:rPr>
              <a:t> </a:t>
            </a:r>
            <a:r>
              <a:rPr lang="en-US" dirty="0">
                <a:latin typeface="Century Gothic" panose="020B0502020202020204" pitchFamily="34" charset="0"/>
              </a:rPr>
              <a:t>and </a:t>
            </a:r>
            <a:r>
              <a:rPr lang="en-US" b="1" dirty="0" smtClean="0">
                <a:latin typeface="Century Gothic" panose="020B0502020202020204" pitchFamily="34" charset="0"/>
              </a:rPr>
              <a:t>communities </a:t>
            </a:r>
            <a:r>
              <a:rPr lang="en-US" dirty="0" smtClean="0">
                <a:latin typeface="Century Gothic" pitchFamily="34" charset="0"/>
              </a:rPr>
              <a:t>to:</a:t>
            </a:r>
            <a:endParaRPr lang="en-US" b="1" dirty="0" smtClean="0">
              <a:latin typeface="Century Gothic" pitchFamily="34" charset="0"/>
            </a:endParaRPr>
          </a:p>
        </p:txBody>
      </p:sp>
      <p:pic>
        <p:nvPicPr>
          <p:cNvPr id="6" name="Picture 2048"/>
          <p:cNvPicPr>
            <a:picLocks noChangeAspect="1"/>
          </p:cNvPicPr>
          <p:nvPr/>
        </p:nvPicPr>
        <p:blipFill rotWithShape="1">
          <a:blip r:embed="rId3" cstate="print"/>
          <a:srcRect l="31703"/>
          <a:stretch/>
        </p:blipFill>
        <p:spPr bwMode="auto">
          <a:xfrm>
            <a:off x="323528" y="3140968"/>
            <a:ext cx="4133328" cy="3431937"/>
          </a:xfrm>
          <a:prstGeom prst="rect">
            <a:avLst/>
          </a:prstGeom>
          <a:noFill/>
          <a:ln w="9525">
            <a:noFill/>
            <a:miter lim="800000"/>
            <a:headEnd/>
            <a:tailEnd/>
          </a:ln>
        </p:spPr>
      </p:pic>
      <p:pic>
        <p:nvPicPr>
          <p:cNvPr id="7" name="Picture 9"/>
          <p:cNvPicPr>
            <a:picLocks noChangeAspect="1"/>
          </p:cNvPicPr>
          <p:nvPr/>
        </p:nvPicPr>
        <p:blipFill rotWithShape="1">
          <a:blip r:embed="rId4">
            <a:extLst>
              <a:ext uri="{28A0092B-C50C-407E-A947-70E740481C1C}">
                <a14:useLocalDpi xmlns:a14="http://schemas.microsoft.com/office/drawing/2010/main" val="0"/>
              </a:ext>
            </a:extLst>
          </a:blip>
          <a:srcRect l="5376" r="3489"/>
          <a:stretch/>
        </p:blipFill>
        <p:spPr bwMode="auto">
          <a:xfrm>
            <a:off x="4557214" y="1614127"/>
            <a:ext cx="4482505" cy="2967001"/>
          </a:xfrm>
          <a:prstGeom prst="rect">
            <a:avLst/>
          </a:prstGeom>
          <a:noFill/>
          <a:ln w="9525">
            <a:noFill/>
            <a:miter lim="800000"/>
            <a:headEnd/>
            <a:tailEnd/>
          </a:ln>
        </p:spPr>
      </p:pic>
      <p:sp>
        <p:nvSpPr>
          <p:cNvPr id="8" name="TextBox 7"/>
          <p:cNvSpPr txBox="1"/>
          <p:nvPr/>
        </p:nvSpPr>
        <p:spPr>
          <a:xfrm>
            <a:off x="5015045" y="5046578"/>
            <a:ext cx="2667100" cy="369332"/>
          </a:xfrm>
          <a:prstGeom prst="rect">
            <a:avLst/>
          </a:prstGeom>
          <a:noFill/>
        </p:spPr>
        <p:txBody>
          <a:bodyPr wrap="square" rtlCol="0">
            <a:spAutoFit/>
          </a:bodyPr>
          <a:lstStyle/>
          <a:p>
            <a:pPr lvl="0"/>
            <a:r>
              <a:rPr lang="en-US" b="1" dirty="0" smtClean="0">
                <a:latin typeface="Century Gothic" pitchFamily="34" charset="0"/>
              </a:rPr>
              <a:t>Features:</a:t>
            </a:r>
          </a:p>
        </p:txBody>
      </p:sp>
      <p:sp>
        <p:nvSpPr>
          <p:cNvPr id="9" name="Content Placeholder 2"/>
          <p:cNvSpPr txBox="1">
            <a:spLocks/>
          </p:cNvSpPr>
          <p:nvPr/>
        </p:nvSpPr>
        <p:spPr>
          <a:xfrm>
            <a:off x="4802381" y="5390445"/>
            <a:ext cx="4104456" cy="11982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1800" dirty="0" smtClean="0"/>
              <a:t>Metadata management</a:t>
            </a:r>
          </a:p>
          <a:p>
            <a:r>
              <a:rPr lang="it-IT" sz="1800" dirty="0" err="1" smtClean="0"/>
              <a:t>Permanent</a:t>
            </a:r>
            <a:r>
              <a:rPr lang="it-IT" sz="1800" dirty="0" smtClean="0"/>
              <a:t> PIDs</a:t>
            </a:r>
          </a:p>
          <a:p>
            <a:r>
              <a:rPr lang="it-IT" sz="1800" dirty="0" smtClean="0"/>
              <a:t>Open Access support</a:t>
            </a:r>
            <a:endParaRPr lang="en-GB" sz="1800" dirty="0"/>
          </a:p>
        </p:txBody>
      </p:sp>
    </p:spTree>
    <p:extLst>
      <p:ext uri="{BB962C8B-B14F-4D97-AF65-F5344CB8AC3E}">
        <p14:creationId xmlns:p14="http://schemas.microsoft.com/office/powerpoint/2010/main" val="208994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B2SAFE</a:t>
            </a:r>
            <a:endParaRPr lang="en-GB" dirty="0"/>
          </a:p>
        </p:txBody>
      </p:sp>
      <p:sp>
        <p:nvSpPr>
          <p:cNvPr id="5" name="TextBox 4"/>
          <p:cNvSpPr txBox="1"/>
          <p:nvPr/>
        </p:nvSpPr>
        <p:spPr>
          <a:xfrm>
            <a:off x="899592" y="3573016"/>
            <a:ext cx="7344816" cy="1200329"/>
          </a:xfrm>
          <a:prstGeom prst="rect">
            <a:avLst/>
          </a:prstGeom>
          <a:noFill/>
        </p:spPr>
        <p:txBody>
          <a:bodyPr wrap="square" rtlCol="0">
            <a:spAutoFit/>
          </a:bodyPr>
          <a:lstStyle/>
          <a:p>
            <a:pPr algn="ctr"/>
            <a:r>
              <a:rPr lang="en-US" dirty="0" smtClean="0">
                <a:latin typeface="Century Gothic" pitchFamily="34" charset="0"/>
              </a:rPr>
              <a:t>B2SAFE is a </a:t>
            </a:r>
            <a:r>
              <a:rPr lang="en-US" b="1" dirty="0" smtClean="0">
                <a:latin typeface="Century Gothic" pitchFamily="34" charset="0"/>
              </a:rPr>
              <a:t>robust, safe and highly available service </a:t>
            </a:r>
            <a:r>
              <a:rPr lang="en-US" dirty="0" smtClean="0">
                <a:latin typeface="Century Gothic" pitchFamily="34" charset="0"/>
              </a:rPr>
              <a:t>which allows community and departmental repositories to </a:t>
            </a:r>
            <a:r>
              <a:rPr lang="en-US" b="1" dirty="0" smtClean="0">
                <a:latin typeface="Century Gothic" pitchFamily="34" charset="0"/>
              </a:rPr>
              <a:t>implement data management policies on research data </a:t>
            </a:r>
            <a:r>
              <a:rPr lang="en-US" dirty="0" smtClean="0">
                <a:latin typeface="Century Gothic" pitchFamily="34" charset="0"/>
              </a:rPr>
              <a:t>across multiple administrative domains in a trustworthy manner.</a:t>
            </a:r>
            <a:endParaRPr lang="en-US" b="1" dirty="0" smtClean="0">
              <a:latin typeface="Century Gothic" pitchFamily="34" charset="0"/>
            </a:endParaRPr>
          </a:p>
        </p:txBody>
      </p:sp>
    </p:spTree>
    <p:extLst>
      <p:ext uri="{BB962C8B-B14F-4D97-AF65-F5344CB8AC3E}">
        <p14:creationId xmlns:p14="http://schemas.microsoft.com/office/powerpoint/2010/main" val="887832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rotWithShape="1">
          <a:blip r:embed="rId3">
            <a:extLst>
              <a:ext uri="{28A0092B-C50C-407E-A947-70E740481C1C}">
                <a14:useLocalDpi xmlns:a14="http://schemas.microsoft.com/office/drawing/2010/main" val="0"/>
              </a:ext>
            </a:extLst>
          </a:blip>
          <a:srcRect l="5612" r="3987"/>
          <a:stretch/>
        </p:blipFill>
        <p:spPr bwMode="auto">
          <a:xfrm>
            <a:off x="4631922" y="1628800"/>
            <a:ext cx="4382895" cy="2924611"/>
          </a:xfrm>
          <a:prstGeom prst="rect">
            <a:avLst/>
          </a:prstGeom>
          <a:noFill/>
          <a:ln w="9525">
            <a:noFill/>
            <a:miter lim="800000"/>
            <a:headEnd/>
            <a:tailEnd/>
          </a:ln>
        </p:spPr>
      </p:pic>
      <p:sp>
        <p:nvSpPr>
          <p:cNvPr id="4" name="Content Placeholder 2"/>
          <p:cNvSpPr>
            <a:spLocks noGrp="1"/>
          </p:cNvSpPr>
          <p:nvPr>
            <p:ph idx="1"/>
          </p:nvPr>
        </p:nvSpPr>
        <p:spPr>
          <a:xfrm>
            <a:off x="467544" y="1844824"/>
            <a:ext cx="4402832" cy="3116635"/>
          </a:xfrm>
        </p:spPr>
        <p:txBody>
          <a:bodyPr>
            <a:normAutofit/>
          </a:bodyPr>
          <a:lstStyle/>
          <a:p>
            <a:pPr lvl="0"/>
            <a:r>
              <a:rPr lang="en-GB" sz="1800" b="1" dirty="0"/>
              <a:t>replicate research data </a:t>
            </a:r>
            <a:r>
              <a:rPr lang="en-GB" sz="1800" dirty="0"/>
              <a:t>into secure data stores</a:t>
            </a:r>
          </a:p>
          <a:p>
            <a:pPr lvl="0"/>
            <a:r>
              <a:rPr lang="en-GB" sz="1800" b="1" dirty="0"/>
              <a:t>archive and preserve</a:t>
            </a:r>
            <a:r>
              <a:rPr lang="en-GB" sz="1800" dirty="0"/>
              <a:t> research data in the long-term</a:t>
            </a:r>
          </a:p>
          <a:p>
            <a:pPr lvl="0"/>
            <a:r>
              <a:rPr lang="en-GB" sz="1800" dirty="0"/>
              <a:t>bring data close to </a:t>
            </a:r>
            <a:r>
              <a:rPr lang="en-GB" sz="1800" b="1" dirty="0"/>
              <a:t>powerful compute resources</a:t>
            </a:r>
          </a:p>
          <a:p>
            <a:pPr lvl="0"/>
            <a:r>
              <a:rPr lang="en-GB" sz="1800" b="1" dirty="0"/>
              <a:t>co-locate</a:t>
            </a:r>
            <a:r>
              <a:rPr lang="en-GB" sz="1800" dirty="0"/>
              <a:t> data with different </a:t>
            </a:r>
            <a:r>
              <a:rPr lang="en-GB" sz="1800" dirty="0" smtClean="0"/>
              <a:t>communities</a:t>
            </a:r>
          </a:p>
          <a:p>
            <a:r>
              <a:rPr lang="en-GB" sz="1800" dirty="0"/>
              <a:t>benefit from </a:t>
            </a:r>
            <a:r>
              <a:rPr lang="en-GB" sz="1800" b="1" dirty="0"/>
              <a:t>economies of </a:t>
            </a:r>
            <a:r>
              <a:rPr lang="en-GB" sz="1800" b="1" dirty="0" smtClean="0"/>
              <a:t>scale</a:t>
            </a:r>
            <a:endParaRPr lang="en-GB" sz="1800" b="1" dirty="0"/>
          </a:p>
        </p:txBody>
      </p:sp>
      <p:sp>
        <p:nvSpPr>
          <p:cNvPr id="5" name="TextBox 4"/>
          <p:cNvSpPr txBox="1"/>
          <p:nvPr/>
        </p:nvSpPr>
        <p:spPr>
          <a:xfrm>
            <a:off x="467544" y="982469"/>
            <a:ext cx="6768752" cy="646331"/>
          </a:xfrm>
          <a:prstGeom prst="rect">
            <a:avLst/>
          </a:prstGeom>
          <a:noFill/>
        </p:spPr>
        <p:txBody>
          <a:bodyPr wrap="square" rtlCol="0">
            <a:spAutoFit/>
          </a:bodyPr>
          <a:lstStyle/>
          <a:p>
            <a:pPr lvl="0"/>
            <a:r>
              <a:rPr lang="en-US" b="1" dirty="0" smtClean="0">
                <a:latin typeface="Century Gothic" pitchFamily="34" charset="0"/>
              </a:rPr>
              <a:t>The ideal  solution </a:t>
            </a:r>
            <a:r>
              <a:rPr lang="en-GB" dirty="0" smtClean="0">
                <a:latin typeface="Century Gothic" panose="020B0502020202020204" pitchFamily="34" charset="0"/>
              </a:rPr>
              <a:t>for </a:t>
            </a:r>
            <a:r>
              <a:rPr lang="en-GB" dirty="0">
                <a:latin typeface="Century Gothic" panose="020B0502020202020204" pitchFamily="34" charset="0"/>
              </a:rPr>
              <a:t>communities with </a:t>
            </a:r>
            <a:r>
              <a:rPr lang="en-GB" b="1" dirty="0">
                <a:latin typeface="Century Gothic" panose="020B0502020202020204" pitchFamily="34" charset="0"/>
              </a:rPr>
              <a:t>no facility for </a:t>
            </a:r>
            <a:r>
              <a:rPr lang="en-GB" b="1" dirty="0" smtClean="0">
                <a:latin typeface="Century Gothic" panose="020B0502020202020204" pitchFamily="34" charset="0"/>
              </a:rPr>
              <a:t>archival </a:t>
            </a:r>
            <a:r>
              <a:rPr lang="en-US" b="1" dirty="0" smtClean="0">
                <a:latin typeface="Century Gothic" pitchFamily="34" charset="0"/>
              </a:rPr>
              <a:t>to:</a:t>
            </a:r>
          </a:p>
        </p:txBody>
      </p:sp>
      <p:sp>
        <p:nvSpPr>
          <p:cNvPr id="7" name="TextBox 6"/>
          <p:cNvSpPr txBox="1"/>
          <p:nvPr/>
        </p:nvSpPr>
        <p:spPr>
          <a:xfrm>
            <a:off x="5015045" y="5046578"/>
            <a:ext cx="2667100" cy="369332"/>
          </a:xfrm>
          <a:prstGeom prst="rect">
            <a:avLst/>
          </a:prstGeom>
          <a:noFill/>
        </p:spPr>
        <p:txBody>
          <a:bodyPr wrap="square" rtlCol="0">
            <a:spAutoFit/>
          </a:bodyPr>
          <a:lstStyle/>
          <a:p>
            <a:pPr lvl="0"/>
            <a:r>
              <a:rPr lang="en-US" b="1" dirty="0" smtClean="0">
                <a:latin typeface="Century Gothic" pitchFamily="34" charset="0"/>
              </a:rPr>
              <a:t>Features:</a:t>
            </a:r>
          </a:p>
        </p:txBody>
      </p:sp>
      <p:sp>
        <p:nvSpPr>
          <p:cNvPr id="8" name="Content Placeholder 2"/>
          <p:cNvSpPr txBox="1">
            <a:spLocks/>
          </p:cNvSpPr>
          <p:nvPr/>
        </p:nvSpPr>
        <p:spPr>
          <a:xfrm>
            <a:off x="4802381" y="5390445"/>
            <a:ext cx="4104456" cy="11982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800" dirty="0" smtClean="0"/>
              <a:t>Large</a:t>
            </a:r>
            <a:r>
              <a:rPr lang="en-US" sz="1800" dirty="0"/>
              <a:t>-scale storage</a:t>
            </a:r>
            <a:endParaRPr lang="en-GB" sz="1800" dirty="0"/>
          </a:p>
          <a:p>
            <a:pPr lvl="0"/>
            <a:r>
              <a:rPr lang="en-GB" sz="1800" dirty="0" smtClean="0"/>
              <a:t>Robust </a:t>
            </a:r>
            <a:r>
              <a:rPr lang="en-GB" sz="1800" dirty="0"/>
              <a:t>and highly available</a:t>
            </a:r>
          </a:p>
          <a:p>
            <a:pPr lvl="0"/>
            <a:r>
              <a:rPr lang="en-US" sz="1800" dirty="0" smtClean="0"/>
              <a:t>Permanent </a:t>
            </a:r>
            <a:r>
              <a:rPr lang="en-US" sz="1800" dirty="0"/>
              <a:t>PIDs</a:t>
            </a:r>
            <a:endParaRPr lang="en-GB" sz="1800"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1" y="4762015"/>
            <a:ext cx="3240360" cy="182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74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B2STAGE</a:t>
            </a:r>
            <a:endParaRPr lang="en-GB" dirty="0"/>
          </a:p>
        </p:txBody>
      </p:sp>
      <p:sp>
        <p:nvSpPr>
          <p:cNvPr id="5" name="TextBox 4"/>
          <p:cNvSpPr txBox="1"/>
          <p:nvPr/>
        </p:nvSpPr>
        <p:spPr>
          <a:xfrm>
            <a:off x="827584" y="3657798"/>
            <a:ext cx="7344816" cy="923330"/>
          </a:xfrm>
          <a:prstGeom prst="rect">
            <a:avLst/>
          </a:prstGeom>
          <a:noFill/>
        </p:spPr>
        <p:txBody>
          <a:bodyPr wrap="square" rtlCol="0">
            <a:spAutoFit/>
          </a:bodyPr>
          <a:lstStyle/>
          <a:p>
            <a:pPr algn="ctr"/>
            <a:r>
              <a:rPr lang="en-US" dirty="0" smtClean="0">
                <a:latin typeface="Century Gothic" pitchFamily="34" charset="0"/>
              </a:rPr>
              <a:t>B2STAGE is a </a:t>
            </a:r>
            <a:r>
              <a:rPr lang="en-US" b="1" dirty="0" smtClean="0">
                <a:latin typeface="Century Gothic" pitchFamily="34" charset="0"/>
              </a:rPr>
              <a:t>reliable, efficient, light-weight and easy-to-use </a:t>
            </a:r>
            <a:r>
              <a:rPr lang="en-US" dirty="0" smtClean="0">
                <a:latin typeface="Century Gothic" pitchFamily="34" charset="0"/>
              </a:rPr>
              <a:t>service to </a:t>
            </a:r>
            <a:r>
              <a:rPr lang="en-US" b="1" dirty="0" smtClean="0">
                <a:latin typeface="Century Gothic" pitchFamily="34" charset="0"/>
              </a:rPr>
              <a:t>transfer research data sets</a:t>
            </a:r>
            <a:r>
              <a:rPr lang="en-US" dirty="0" smtClean="0">
                <a:latin typeface="Century Gothic" pitchFamily="34" charset="0"/>
              </a:rPr>
              <a:t> between EUDAT storage resources and high-performance computing (HPC) workspaces</a:t>
            </a:r>
          </a:p>
        </p:txBody>
      </p:sp>
    </p:spTree>
    <p:extLst>
      <p:ext uri="{BB962C8B-B14F-4D97-AF65-F5344CB8AC3E}">
        <p14:creationId xmlns:p14="http://schemas.microsoft.com/office/powerpoint/2010/main" val="64778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rotWithShape="1">
          <a:blip r:embed="rId3">
            <a:extLst>
              <a:ext uri="{28A0092B-C50C-407E-A947-70E740481C1C}">
                <a14:useLocalDpi xmlns:a14="http://schemas.microsoft.com/office/drawing/2010/main" val="0"/>
              </a:ext>
            </a:extLst>
          </a:blip>
          <a:srcRect l="4927" r="5106"/>
          <a:stretch/>
        </p:blipFill>
        <p:spPr bwMode="auto">
          <a:xfrm>
            <a:off x="4669277" y="1484784"/>
            <a:ext cx="4368380" cy="2928994"/>
          </a:xfrm>
          <a:prstGeom prst="rect">
            <a:avLst/>
          </a:prstGeom>
          <a:noFill/>
          <a:ln w="9525">
            <a:noFill/>
            <a:miter lim="800000"/>
            <a:headEnd/>
            <a:tailEnd/>
          </a:ln>
        </p:spPr>
      </p:pic>
      <p:sp>
        <p:nvSpPr>
          <p:cNvPr id="4" name="Content Placeholder 2"/>
          <p:cNvSpPr>
            <a:spLocks noGrp="1"/>
          </p:cNvSpPr>
          <p:nvPr>
            <p:ph idx="1"/>
          </p:nvPr>
        </p:nvSpPr>
        <p:spPr>
          <a:xfrm>
            <a:off x="456374" y="1484785"/>
            <a:ext cx="4331650" cy="2592288"/>
          </a:xfrm>
        </p:spPr>
        <p:txBody>
          <a:bodyPr>
            <a:normAutofit/>
          </a:bodyPr>
          <a:lstStyle/>
          <a:p>
            <a:pPr lvl="0"/>
            <a:r>
              <a:rPr lang="en-GB" sz="1800" b="1" dirty="0"/>
              <a:t>move large amounts of data </a:t>
            </a:r>
            <a:r>
              <a:rPr lang="en-GB" sz="1800" dirty="0"/>
              <a:t>between data stores and high-performance compute resources</a:t>
            </a:r>
          </a:p>
          <a:p>
            <a:pPr lvl="0"/>
            <a:r>
              <a:rPr lang="en-GB" sz="1800" b="1" dirty="0"/>
              <a:t>re-ingest computational results</a:t>
            </a:r>
            <a:r>
              <a:rPr lang="en-GB" sz="1800" dirty="0"/>
              <a:t> back into EUDAT</a:t>
            </a:r>
          </a:p>
          <a:p>
            <a:pPr lvl="0"/>
            <a:r>
              <a:rPr lang="en-GB" sz="1800" b="1" dirty="0"/>
              <a:t>deposit large </a:t>
            </a:r>
            <a:r>
              <a:rPr lang="en-GB" altLang="en-US" sz="1800" b="1" dirty="0">
                <a:cs typeface="Arial" charset="0"/>
              </a:rPr>
              <a:t>data sets</a:t>
            </a:r>
            <a:r>
              <a:rPr lang="en-GB" altLang="en-US" sz="1800" dirty="0">
                <a:cs typeface="Arial" charset="0"/>
              </a:rPr>
              <a:t> onto EUDAT resources for long-term preservation</a:t>
            </a:r>
            <a:endParaRPr lang="en-GB" sz="1800" dirty="0"/>
          </a:p>
        </p:txBody>
      </p:sp>
      <p:sp>
        <p:nvSpPr>
          <p:cNvPr id="5" name="TextBox 4"/>
          <p:cNvSpPr txBox="1"/>
          <p:nvPr/>
        </p:nvSpPr>
        <p:spPr>
          <a:xfrm>
            <a:off x="467544" y="908720"/>
            <a:ext cx="7344816" cy="369332"/>
          </a:xfrm>
          <a:prstGeom prst="rect">
            <a:avLst/>
          </a:prstGeom>
          <a:noFill/>
        </p:spPr>
        <p:txBody>
          <a:bodyPr wrap="square" rtlCol="0">
            <a:spAutoFit/>
          </a:bodyPr>
          <a:lstStyle/>
          <a:p>
            <a:r>
              <a:rPr lang="en-US" b="1" dirty="0" smtClean="0">
                <a:latin typeface="Century Gothic" pitchFamily="34" charset="0"/>
              </a:rPr>
              <a:t>Facilitating communities to:</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70" y="4077072"/>
            <a:ext cx="4355975" cy="2336563"/>
          </a:xfrm>
          <a:prstGeom prst="rect">
            <a:avLst/>
          </a:prstGeom>
        </p:spPr>
      </p:pic>
      <p:sp>
        <p:nvSpPr>
          <p:cNvPr id="8" name="TextBox 7"/>
          <p:cNvSpPr txBox="1"/>
          <p:nvPr/>
        </p:nvSpPr>
        <p:spPr>
          <a:xfrm>
            <a:off x="5015045" y="5046578"/>
            <a:ext cx="2667100" cy="369332"/>
          </a:xfrm>
          <a:prstGeom prst="rect">
            <a:avLst/>
          </a:prstGeom>
          <a:noFill/>
        </p:spPr>
        <p:txBody>
          <a:bodyPr wrap="square" rtlCol="0">
            <a:spAutoFit/>
          </a:bodyPr>
          <a:lstStyle/>
          <a:p>
            <a:pPr lvl="0"/>
            <a:r>
              <a:rPr lang="en-US" b="1" dirty="0" smtClean="0">
                <a:latin typeface="Century Gothic" pitchFamily="34" charset="0"/>
              </a:rPr>
              <a:t>Features:</a:t>
            </a:r>
          </a:p>
        </p:txBody>
      </p:sp>
      <p:sp>
        <p:nvSpPr>
          <p:cNvPr id="9" name="Content Placeholder 2"/>
          <p:cNvSpPr txBox="1">
            <a:spLocks/>
          </p:cNvSpPr>
          <p:nvPr/>
        </p:nvSpPr>
        <p:spPr>
          <a:xfrm>
            <a:off x="4802381" y="5390445"/>
            <a:ext cx="4104456" cy="11982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1800" dirty="0" smtClean="0"/>
              <a:t>High</a:t>
            </a:r>
            <a:r>
              <a:rPr lang="en-GB" sz="1800" dirty="0"/>
              <a:t>-speed transfer</a:t>
            </a:r>
          </a:p>
          <a:p>
            <a:pPr lvl="0"/>
            <a:r>
              <a:rPr lang="en-GB" sz="1800" dirty="0" smtClean="0"/>
              <a:t>Reliable </a:t>
            </a:r>
            <a:r>
              <a:rPr lang="en-GB" sz="1800" dirty="0"/>
              <a:t>and light-weight</a:t>
            </a:r>
          </a:p>
          <a:p>
            <a:pPr lvl="0"/>
            <a:r>
              <a:rPr lang="en-US" sz="1800" dirty="0" smtClean="0"/>
              <a:t>Manages </a:t>
            </a:r>
            <a:r>
              <a:rPr lang="en-US" sz="1800" dirty="0"/>
              <a:t>permanent PIDs</a:t>
            </a:r>
            <a:endParaRPr lang="en-GB" sz="1800" dirty="0"/>
          </a:p>
        </p:txBody>
      </p:sp>
    </p:spTree>
    <p:extLst>
      <p:ext uri="{BB962C8B-B14F-4D97-AF65-F5344CB8AC3E}">
        <p14:creationId xmlns:p14="http://schemas.microsoft.com/office/powerpoint/2010/main" val="4235227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B2FIND</a:t>
            </a:r>
            <a:endParaRPr lang="en-GB" dirty="0"/>
          </a:p>
        </p:txBody>
      </p:sp>
      <p:sp>
        <p:nvSpPr>
          <p:cNvPr id="5" name="TextBox 4"/>
          <p:cNvSpPr txBox="1"/>
          <p:nvPr/>
        </p:nvSpPr>
        <p:spPr>
          <a:xfrm>
            <a:off x="1259632" y="3717032"/>
            <a:ext cx="6696744" cy="923330"/>
          </a:xfrm>
          <a:prstGeom prst="rect">
            <a:avLst/>
          </a:prstGeom>
          <a:noFill/>
        </p:spPr>
        <p:txBody>
          <a:bodyPr wrap="square" rtlCol="0">
            <a:spAutoFit/>
          </a:bodyPr>
          <a:lstStyle/>
          <a:p>
            <a:pPr algn="ctr"/>
            <a:r>
              <a:rPr lang="en-US" dirty="0" smtClean="0">
                <a:latin typeface="Century Gothic" pitchFamily="34" charset="0"/>
              </a:rPr>
              <a:t>B2FIND is a simple, user-friendly </a:t>
            </a:r>
            <a:r>
              <a:rPr lang="en-US" b="1" dirty="0" smtClean="0">
                <a:latin typeface="Century Gothic" pitchFamily="34" charset="0"/>
              </a:rPr>
              <a:t>metadata catalogue of research data collections </a:t>
            </a:r>
            <a:r>
              <a:rPr lang="en-US" dirty="0" smtClean="0">
                <a:latin typeface="Century Gothic" pitchFamily="34" charset="0"/>
              </a:rPr>
              <a:t>stored in EUDAT data </a:t>
            </a:r>
            <a:r>
              <a:rPr lang="en-US" dirty="0" err="1" smtClean="0">
                <a:latin typeface="Century Gothic" pitchFamily="34" charset="0"/>
              </a:rPr>
              <a:t>centres</a:t>
            </a:r>
            <a:r>
              <a:rPr lang="en-US" dirty="0" smtClean="0">
                <a:latin typeface="Century Gothic" pitchFamily="34" charset="0"/>
              </a:rPr>
              <a:t> and other repositories.</a:t>
            </a:r>
            <a:endParaRPr lang="en-US" b="1" dirty="0" smtClean="0">
              <a:latin typeface="Century Gothic" pitchFamily="34" charset="0"/>
            </a:endParaRPr>
          </a:p>
        </p:txBody>
      </p:sp>
    </p:spTree>
    <p:extLst>
      <p:ext uri="{BB962C8B-B14F-4D97-AF65-F5344CB8AC3E}">
        <p14:creationId xmlns:p14="http://schemas.microsoft.com/office/powerpoint/2010/main" val="1449147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rotWithShape="1">
          <a:blip r:embed="rId3">
            <a:extLst>
              <a:ext uri="{28A0092B-C50C-407E-A947-70E740481C1C}">
                <a14:useLocalDpi xmlns:a14="http://schemas.microsoft.com/office/drawing/2010/main" val="0"/>
              </a:ext>
            </a:extLst>
          </a:blip>
          <a:srcRect l="4301" r="5134"/>
          <a:stretch/>
        </p:blipFill>
        <p:spPr bwMode="auto">
          <a:xfrm>
            <a:off x="4806241" y="1628800"/>
            <a:ext cx="4243745" cy="2826615"/>
          </a:xfrm>
          <a:prstGeom prst="rect">
            <a:avLst/>
          </a:prstGeom>
          <a:noFill/>
          <a:ln w="9525">
            <a:noFill/>
            <a:miter lim="800000"/>
            <a:headEnd/>
            <a:tailEnd/>
          </a:ln>
        </p:spPr>
      </p:pic>
      <p:sp>
        <p:nvSpPr>
          <p:cNvPr id="4" name="Content Placeholder 2"/>
          <p:cNvSpPr>
            <a:spLocks noGrp="1"/>
          </p:cNvSpPr>
          <p:nvPr>
            <p:ph idx="1"/>
          </p:nvPr>
        </p:nvSpPr>
        <p:spPr>
          <a:xfrm>
            <a:off x="457199" y="1772816"/>
            <a:ext cx="4402833" cy="2520280"/>
          </a:xfrm>
        </p:spPr>
        <p:txBody>
          <a:bodyPr>
            <a:normAutofit/>
          </a:bodyPr>
          <a:lstStyle/>
          <a:p>
            <a:pPr lvl="0"/>
            <a:r>
              <a:rPr lang="en-GB" sz="1800" b="1" dirty="0"/>
              <a:t>seek data objects and collections </a:t>
            </a:r>
            <a:r>
              <a:rPr lang="en-GB" sz="1800" dirty="0"/>
              <a:t>using powerful metadata searches</a:t>
            </a:r>
          </a:p>
          <a:p>
            <a:pPr lvl="0"/>
            <a:r>
              <a:rPr lang="en-GB" sz="1800" b="1" dirty="0"/>
              <a:t>catalogue community data </a:t>
            </a:r>
            <a:r>
              <a:rPr lang="en-GB" sz="1800" dirty="0"/>
              <a:t>by means of </a:t>
            </a:r>
            <a:r>
              <a:rPr lang="en-GB" sz="1800" dirty="0" smtClean="0"/>
              <a:t>selected</a:t>
            </a:r>
            <a:r>
              <a:rPr lang="en-GB" sz="1800" b="1" dirty="0" smtClean="0"/>
              <a:t> </a:t>
            </a:r>
            <a:r>
              <a:rPr lang="en-GB" sz="1800" b="1" dirty="0"/>
              <a:t>metadata</a:t>
            </a:r>
            <a:endParaRPr lang="en-GB" sz="1800" dirty="0"/>
          </a:p>
          <a:p>
            <a:pPr lvl="0"/>
            <a:r>
              <a:rPr lang="en-GB" sz="1800" b="1" dirty="0"/>
              <a:t>browse through multi-disciplinary data </a:t>
            </a:r>
            <a:r>
              <a:rPr lang="en-GB" sz="1800" dirty="0"/>
              <a:t>collections </a:t>
            </a:r>
            <a:r>
              <a:rPr lang="en-GB" sz="1800" b="1" dirty="0"/>
              <a:t>filtered</a:t>
            </a:r>
            <a:r>
              <a:rPr lang="en-GB" sz="1800" dirty="0"/>
              <a:t> by content, provenance and temporal keywords</a:t>
            </a:r>
          </a:p>
        </p:txBody>
      </p:sp>
      <p:sp>
        <p:nvSpPr>
          <p:cNvPr id="5" name="TextBox 4"/>
          <p:cNvSpPr txBox="1"/>
          <p:nvPr/>
        </p:nvSpPr>
        <p:spPr>
          <a:xfrm>
            <a:off x="467543" y="1314667"/>
            <a:ext cx="7214601" cy="369332"/>
          </a:xfrm>
          <a:prstGeom prst="rect">
            <a:avLst/>
          </a:prstGeom>
          <a:noFill/>
        </p:spPr>
        <p:txBody>
          <a:bodyPr wrap="square" rtlCol="0">
            <a:spAutoFit/>
          </a:bodyPr>
          <a:lstStyle/>
          <a:p>
            <a:pPr lvl="0"/>
            <a:r>
              <a:rPr lang="en-US" b="1" dirty="0" smtClean="0">
                <a:latin typeface="Century Gothic" pitchFamily="34" charset="0"/>
              </a:rPr>
              <a:t>A metadata catalogue service to:</a:t>
            </a:r>
          </a:p>
        </p:txBody>
      </p:sp>
      <p:pic>
        <p:nvPicPr>
          <p:cNvPr id="7" name="Picture 22"/>
          <p:cNvPicPr>
            <a:picLocks noChangeAspect="1"/>
          </p:cNvPicPr>
          <p:nvPr/>
        </p:nvPicPr>
        <p:blipFill>
          <a:blip r:embed="rId4" cstate="print"/>
          <a:srcRect/>
          <a:stretch>
            <a:fillRect/>
          </a:stretch>
        </p:blipFill>
        <p:spPr bwMode="auto">
          <a:xfrm>
            <a:off x="0" y="4221088"/>
            <a:ext cx="4694989" cy="2376264"/>
          </a:xfrm>
          <a:prstGeom prst="rect">
            <a:avLst/>
          </a:prstGeom>
          <a:noFill/>
          <a:ln w="9525">
            <a:noFill/>
            <a:miter lim="800000"/>
            <a:headEnd/>
            <a:tailEnd/>
          </a:ln>
        </p:spPr>
      </p:pic>
      <p:sp>
        <p:nvSpPr>
          <p:cNvPr id="8" name="TextBox 7"/>
          <p:cNvSpPr txBox="1"/>
          <p:nvPr/>
        </p:nvSpPr>
        <p:spPr>
          <a:xfrm>
            <a:off x="5015045" y="5046578"/>
            <a:ext cx="2667100" cy="369332"/>
          </a:xfrm>
          <a:prstGeom prst="rect">
            <a:avLst/>
          </a:prstGeom>
          <a:noFill/>
        </p:spPr>
        <p:txBody>
          <a:bodyPr wrap="square" rtlCol="0">
            <a:spAutoFit/>
          </a:bodyPr>
          <a:lstStyle/>
          <a:p>
            <a:pPr lvl="0"/>
            <a:r>
              <a:rPr lang="en-US" b="1" dirty="0" smtClean="0">
                <a:latin typeface="Century Gothic" pitchFamily="34" charset="0"/>
              </a:rPr>
              <a:t>Features:</a:t>
            </a:r>
          </a:p>
        </p:txBody>
      </p:sp>
      <p:sp>
        <p:nvSpPr>
          <p:cNvPr id="9" name="Content Placeholder 2"/>
          <p:cNvSpPr txBox="1">
            <a:spLocks/>
          </p:cNvSpPr>
          <p:nvPr/>
        </p:nvSpPr>
        <p:spPr>
          <a:xfrm>
            <a:off x="4802381" y="5390445"/>
            <a:ext cx="4104456" cy="11982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1800" dirty="0" smtClean="0"/>
              <a:t>Simple </a:t>
            </a:r>
            <a:r>
              <a:rPr lang="en-GB" sz="1800" dirty="0"/>
              <a:t>to use</a:t>
            </a:r>
          </a:p>
          <a:p>
            <a:pPr lvl="0"/>
            <a:r>
              <a:rPr lang="en-GB" sz="1800" dirty="0" smtClean="0"/>
              <a:t>Standards</a:t>
            </a:r>
            <a:r>
              <a:rPr lang="en-GB" sz="1800" dirty="0"/>
              <a:t>-based</a:t>
            </a:r>
          </a:p>
          <a:p>
            <a:pPr lvl="0"/>
            <a:r>
              <a:rPr lang="en-US" sz="1800" dirty="0" smtClean="0"/>
              <a:t>Comprehensive </a:t>
            </a:r>
            <a:r>
              <a:rPr lang="en-US" sz="1800" dirty="0"/>
              <a:t>catalogue</a:t>
            </a:r>
            <a:endParaRPr lang="en-GB" sz="1800" dirty="0"/>
          </a:p>
        </p:txBody>
      </p:sp>
    </p:spTree>
    <p:extLst>
      <p:ext uri="{BB962C8B-B14F-4D97-AF65-F5344CB8AC3E}">
        <p14:creationId xmlns:p14="http://schemas.microsoft.com/office/powerpoint/2010/main" val="1974331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597778" y="91147"/>
            <a:ext cx="7862653" cy="1143000"/>
          </a:xfrm>
          <a:prstGeom prst="rect">
            <a:avLst/>
          </a:prstGeom>
        </p:spPr>
        <p:txBody>
          <a:bodyPr vert="horz" lIns="91440" tIns="45720" rIns="91440" bIns="45720" rtlCol="0" anchor="ctr">
            <a:normAutofit/>
          </a:bodyPr>
          <a:lstStyle/>
          <a:p>
            <a:pPr lvl="0" algn="ctr">
              <a:spcBef>
                <a:spcPct val="0"/>
              </a:spcBef>
              <a:defRPr/>
            </a:pPr>
            <a:r>
              <a:rPr lang="en-GB" sz="2400" b="1" dirty="0" smtClean="0">
                <a:latin typeface="Century Gothic" pitchFamily="34" charset="0"/>
              </a:rPr>
              <a:t>For more info:</a:t>
            </a:r>
          </a:p>
        </p:txBody>
      </p:sp>
      <p:sp>
        <p:nvSpPr>
          <p:cNvPr id="8" name="Titolo 1"/>
          <p:cNvSpPr txBox="1">
            <a:spLocks/>
          </p:cNvSpPr>
          <p:nvPr/>
        </p:nvSpPr>
        <p:spPr>
          <a:xfrm>
            <a:off x="1043608" y="1340768"/>
            <a:ext cx="4541519" cy="648072"/>
          </a:xfrm>
          <a:prstGeom prst="rect">
            <a:avLst/>
          </a:prstGeom>
        </p:spPr>
        <p:txBody>
          <a:bodyPr vert="horz" lIns="91440" tIns="45720" rIns="91440" bIns="45720" rtlCol="0" anchor="t">
            <a:normAutofit/>
          </a:bodyPr>
          <a:lstStyle/>
          <a:p>
            <a:pPr lvl="0">
              <a:spcBef>
                <a:spcPct val="0"/>
              </a:spcBef>
              <a:defRPr/>
            </a:pPr>
            <a:r>
              <a:rPr lang="en-GB" sz="1600" dirty="0" smtClean="0">
                <a:latin typeface="Menlo Regular"/>
                <a:cs typeface="Menlo Regular"/>
              </a:rPr>
              <a:t>b2drop.eudat.eu</a:t>
            </a:r>
          </a:p>
          <a:p>
            <a:pPr lvl="0">
              <a:spcBef>
                <a:spcPct val="0"/>
              </a:spcBef>
              <a:defRPr/>
            </a:pPr>
            <a:r>
              <a:rPr lang="en-GB" sz="1600" dirty="0" err="1" smtClean="0">
                <a:solidFill>
                  <a:schemeClr val="accent6"/>
                </a:solidFill>
                <a:latin typeface="Menlo Regular"/>
                <a:cs typeface="Menlo Regular"/>
              </a:rPr>
              <a:t>eudat.eu</a:t>
            </a:r>
            <a:r>
              <a:rPr lang="en-GB" sz="1600" dirty="0">
                <a:latin typeface="Menlo Regular"/>
                <a:cs typeface="Menlo Regular"/>
              </a:rPr>
              <a:t>/services/userdoc/b2drop</a:t>
            </a:r>
            <a:endParaRPr lang="en-GB" sz="1600" dirty="0" smtClean="0">
              <a:latin typeface="Menlo Regular"/>
              <a:cs typeface="Menl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97" y="1196752"/>
            <a:ext cx="768933" cy="8918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4077072"/>
            <a:ext cx="768933" cy="89180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2636912"/>
            <a:ext cx="768933" cy="89180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1916832"/>
            <a:ext cx="768933" cy="89180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5656" y="3356992"/>
            <a:ext cx="768933" cy="891804"/>
          </a:xfrm>
          <a:prstGeom prst="rect">
            <a:avLst/>
          </a:prstGeom>
        </p:spPr>
      </p:pic>
      <p:sp>
        <p:nvSpPr>
          <p:cNvPr id="14" name="Titolo 1"/>
          <p:cNvSpPr txBox="1">
            <a:spLocks/>
          </p:cNvSpPr>
          <p:nvPr/>
        </p:nvSpPr>
        <p:spPr>
          <a:xfrm>
            <a:off x="1475656" y="2060848"/>
            <a:ext cx="4541519" cy="648072"/>
          </a:xfrm>
          <a:prstGeom prst="rect">
            <a:avLst/>
          </a:prstGeom>
        </p:spPr>
        <p:txBody>
          <a:bodyPr vert="horz" lIns="91440" tIns="45720" rIns="91440" bIns="45720" rtlCol="0" anchor="t">
            <a:normAutofit/>
          </a:bodyPr>
          <a:lstStyle/>
          <a:p>
            <a:pPr>
              <a:spcBef>
                <a:spcPct val="0"/>
              </a:spcBef>
              <a:defRPr/>
            </a:pPr>
            <a:r>
              <a:rPr lang="en-GB" sz="1600" dirty="0" smtClean="0">
                <a:latin typeface="Menlo Regular"/>
                <a:cs typeface="Menlo Regular"/>
              </a:rPr>
              <a:t>b2share.eudat.eu</a:t>
            </a:r>
          </a:p>
          <a:p>
            <a:pPr lvl="0">
              <a:spcBef>
                <a:spcPct val="0"/>
              </a:spcBef>
              <a:defRPr/>
            </a:pPr>
            <a:r>
              <a:rPr lang="en-GB" sz="1600" dirty="0" err="1" smtClean="0">
                <a:solidFill>
                  <a:srgbClr val="F79646"/>
                </a:solidFill>
                <a:latin typeface="Menlo Regular"/>
                <a:cs typeface="Menlo Regular"/>
              </a:rPr>
              <a:t>eudat.eu</a:t>
            </a:r>
            <a:r>
              <a:rPr lang="en-GB" sz="1600" dirty="0" smtClean="0">
                <a:latin typeface="Menlo Regular"/>
                <a:cs typeface="Menlo Regular"/>
              </a:rPr>
              <a:t>/services/userdoc/b2share</a:t>
            </a:r>
          </a:p>
        </p:txBody>
      </p:sp>
      <p:sp>
        <p:nvSpPr>
          <p:cNvPr id="15" name="Titolo 1"/>
          <p:cNvSpPr txBox="1">
            <a:spLocks/>
          </p:cNvSpPr>
          <p:nvPr/>
        </p:nvSpPr>
        <p:spPr>
          <a:xfrm>
            <a:off x="1907704" y="2780928"/>
            <a:ext cx="4541519" cy="504056"/>
          </a:xfrm>
          <a:prstGeom prst="rect">
            <a:avLst/>
          </a:prstGeom>
        </p:spPr>
        <p:txBody>
          <a:bodyPr vert="horz" lIns="91440" tIns="45720" rIns="91440" bIns="45720" rtlCol="0" anchor="t">
            <a:normAutofit/>
          </a:bodyPr>
          <a:lstStyle/>
          <a:p>
            <a:pPr lvl="0">
              <a:spcBef>
                <a:spcPct val="0"/>
              </a:spcBef>
              <a:defRPr/>
            </a:pPr>
            <a:r>
              <a:rPr lang="en-GB" sz="1600" dirty="0" err="1" smtClean="0">
                <a:solidFill>
                  <a:srgbClr val="F79646"/>
                </a:solidFill>
                <a:latin typeface="Menlo Regular"/>
                <a:cs typeface="Menlo Regular"/>
              </a:rPr>
              <a:t>eudat.eu</a:t>
            </a:r>
            <a:r>
              <a:rPr lang="en-GB" sz="1600" dirty="0" smtClean="0">
                <a:latin typeface="Menlo Regular"/>
                <a:cs typeface="Menlo Regular"/>
              </a:rPr>
              <a:t>/services/userdoc/b2safe</a:t>
            </a:r>
          </a:p>
        </p:txBody>
      </p:sp>
      <p:sp>
        <p:nvSpPr>
          <p:cNvPr id="17" name="Titolo 1"/>
          <p:cNvSpPr txBox="1">
            <a:spLocks/>
          </p:cNvSpPr>
          <p:nvPr/>
        </p:nvSpPr>
        <p:spPr>
          <a:xfrm>
            <a:off x="2771800" y="4221088"/>
            <a:ext cx="4541519" cy="648072"/>
          </a:xfrm>
          <a:prstGeom prst="rect">
            <a:avLst/>
          </a:prstGeom>
        </p:spPr>
        <p:txBody>
          <a:bodyPr vert="horz" lIns="91440" tIns="45720" rIns="91440" bIns="45720" rtlCol="0" anchor="t">
            <a:normAutofit/>
          </a:bodyPr>
          <a:lstStyle/>
          <a:p>
            <a:pPr lvl="0">
              <a:spcBef>
                <a:spcPct val="0"/>
              </a:spcBef>
              <a:defRPr/>
            </a:pPr>
            <a:r>
              <a:rPr lang="en-GB" sz="1600" dirty="0" smtClean="0">
                <a:latin typeface="Menlo Regular"/>
                <a:cs typeface="Menlo Regular"/>
              </a:rPr>
              <a:t>b2find.eudat.eu</a:t>
            </a:r>
            <a:endParaRPr lang="en-GB" sz="1600" dirty="0">
              <a:latin typeface="Menlo Regular"/>
              <a:cs typeface="Menlo Regular"/>
            </a:endParaRPr>
          </a:p>
          <a:p>
            <a:pPr lvl="0">
              <a:spcBef>
                <a:spcPct val="0"/>
              </a:spcBef>
              <a:defRPr/>
            </a:pPr>
            <a:r>
              <a:rPr lang="en-GB" sz="1600" dirty="0" err="1" smtClean="0">
                <a:solidFill>
                  <a:srgbClr val="F79646"/>
                </a:solidFill>
                <a:latin typeface="Menlo Regular"/>
                <a:cs typeface="Menlo Regular"/>
              </a:rPr>
              <a:t>eudat.eu</a:t>
            </a:r>
            <a:r>
              <a:rPr lang="en-GB" sz="1600" dirty="0" smtClean="0">
                <a:latin typeface="Menlo Regular"/>
                <a:cs typeface="Menlo Regular"/>
              </a:rPr>
              <a:t>/services/userdoc/b2find</a:t>
            </a:r>
          </a:p>
        </p:txBody>
      </p:sp>
      <p:pic>
        <p:nvPicPr>
          <p:cNvPr id="18" name="Immagine 3"/>
          <p:cNvPicPr>
            <a:picLocks noChangeAspect="1"/>
          </p:cNvPicPr>
          <p:nvPr/>
        </p:nvPicPr>
        <p:blipFill>
          <a:blip r:embed="rId8" cstate="print"/>
          <a:srcRect/>
          <a:stretch>
            <a:fillRect/>
          </a:stretch>
        </p:blipFill>
        <p:spPr bwMode="auto">
          <a:xfrm>
            <a:off x="6156176" y="1115254"/>
            <a:ext cx="2808312" cy="2538796"/>
          </a:xfrm>
          <a:prstGeom prst="rect">
            <a:avLst/>
          </a:prstGeom>
          <a:noFill/>
          <a:ln w="9525">
            <a:noFill/>
            <a:miter lim="800000"/>
            <a:headEnd/>
            <a:tailEnd/>
          </a:ln>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80100" y="5525532"/>
            <a:ext cx="792088" cy="913948"/>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39753" y="4797152"/>
            <a:ext cx="792088" cy="913325"/>
          </a:xfrm>
          <a:prstGeom prst="rect">
            <a:avLst/>
          </a:prstGeom>
        </p:spPr>
      </p:pic>
      <p:sp>
        <p:nvSpPr>
          <p:cNvPr id="21" name="Titolo 1"/>
          <p:cNvSpPr txBox="1">
            <a:spLocks/>
          </p:cNvSpPr>
          <p:nvPr/>
        </p:nvSpPr>
        <p:spPr>
          <a:xfrm>
            <a:off x="3203848" y="4941168"/>
            <a:ext cx="4968552" cy="1143000"/>
          </a:xfrm>
          <a:prstGeom prst="rect">
            <a:avLst/>
          </a:prstGeom>
        </p:spPr>
        <p:txBody>
          <a:bodyPr vert="horz" lIns="91440" tIns="45720" rIns="91440" bIns="45720" rtlCol="0" anchor="t">
            <a:normAutofit/>
          </a:bodyPr>
          <a:lstStyle/>
          <a:p>
            <a:pPr lvl="0">
              <a:spcBef>
                <a:spcPct val="0"/>
              </a:spcBef>
              <a:defRPr/>
            </a:pPr>
            <a:endParaRPr lang="en-GB" sz="1600" dirty="0" smtClean="0">
              <a:latin typeface="Century Gothic" pitchFamily="34" charset="0"/>
            </a:endParaRPr>
          </a:p>
        </p:txBody>
      </p:sp>
      <p:sp>
        <p:nvSpPr>
          <p:cNvPr id="22" name="Titolo 1"/>
          <p:cNvSpPr txBox="1">
            <a:spLocks/>
          </p:cNvSpPr>
          <p:nvPr/>
        </p:nvSpPr>
        <p:spPr>
          <a:xfrm>
            <a:off x="3635896" y="5682344"/>
            <a:ext cx="5508104" cy="698984"/>
          </a:xfrm>
          <a:prstGeom prst="rect">
            <a:avLst/>
          </a:prstGeom>
        </p:spPr>
        <p:txBody>
          <a:bodyPr vert="horz" lIns="91440" tIns="45720" rIns="91440" bIns="45720" rtlCol="0" anchor="t">
            <a:normAutofit/>
          </a:bodyPr>
          <a:lstStyle/>
          <a:p>
            <a:pPr lvl="0">
              <a:spcBef>
                <a:spcPct val="0"/>
              </a:spcBef>
              <a:defRPr/>
            </a:pPr>
            <a:r>
              <a:rPr lang="en-GB" sz="1600" dirty="0" smtClean="0">
                <a:latin typeface="Menlo Regular"/>
                <a:cs typeface="Menlo Regular"/>
              </a:rPr>
              <a:t>b2access.eudat.eu</a:t>
            </a:r>
            <a:endParaRPr lang="en-GB" sz="1600" dirty="0">
              <a:latin typeface="Menlo Regular"/>
              <a:cs typeface="Menlo Regular"/>
            </a:endParaRPr>
          </a:p>
          <a:p>
            <a:pPr lvl="0">
              <a:spcBef>
                <a:spcPct val="0"/>
              </a:spcBef>
              <a:defRPr/>
            </a:pPr>
            <a:r>
              <a:rPr lang="en-GB" sz="1600" dirty="0" err="1" smtClean="0">
                <a:solidFill>
                  <a:srgbClr val="F79646"/>
                </a:solidFill>
                <a:latin typeface="Menlo Regular"/>
                <a:cs typeface="Menlo Regular"/>
              </a:rPr>
              <a:t>eudat.eu</a:t>
            </a:r>
            <a:r>
              <a:rPr lang="en-GB" sz="1600" dirty="0" smtClean="0">
                <a:latin typeface="Menlo Regular"/>
                <a:cs typeface="Menlo Regular"/>
              </a:rPr>
              <a:t>/services/userdoc/b2access-usage</a:t>
            </a:r>
          </a:p>
        </p:txBody>
      </p:sp>
      <p:sp>
        <p:nvSpPr>
          <p:cNvPr id="23" name="Titolo 1"/>
          <p:cNvSpPr txBox="1">
            <a:spLocks/>
          </p:cNvSpPr>
          <p:nvPr/>
        </p:nvSpPr>
        <p:spPr>
          <a:xfrm>
            <a:off x="3203848" y="4941168"/>
            <a:ext cx="4541519" cy="648072"/>
          </a:xfrm>
          <a:prstGeom prst="rect">
            <a:avLst/>
          </a:prstGeom>
        </p:spPr>
        <p:txBody>
          <a:bodyPr vert="horz" lIns="91440" tIns="45720" rIns="91440" bIns="45720" rtlCol="0" anchor="t">
            <a:normAutofit/>
          </a:bodyPr>
          <a:lstStyle/>
          <a:p>
            <a:pPr lvl="0">
              <a:spcBef>
                <a:spcPct val="0"/>
              </a:spcBef>
              <a:defRPr/>
            </a:pPr>
            <a:endParaRPr lang="en-GB" sz="1600" dirty="0" smtClean="0">
              <a:solidFill>
                <a:srgbClr val="F79646"/>
              </a:solidFill>
              <a:latin typeface="Menlo Regular"/>
              <a:cs typeface="Menlo Regular"/>
            </a:endParaRPr>
          </a:p>
          <a:p>
            <a:pPr lvl="0">
              <a:spcBef>
                <a:spcPct val="0"/>
              </a:spcBef>
              <a:defRPr/>
            </a:pPr>
            <a:r>
              <a:rPr lang="en-GB" sz="1600" dirty="0" err="1" smtClean="0">
                <a:solidFill>
                  <a:srgbClr val="F79646"/>
                </a:solidFill>
                <a:latin typeface="Menlo Regular"/>
                <a:cs typeface="Menlo Regular"/>
              </a:rPr>
              <a:t>eudat.eu</a:t>
            </a:r>
            <a:r>
              <a:rPr lang="en-GB" sz="1600" dirty="0" smtClean="0">
                <a:latin typeface="Menlo Regular"/>
                <a:cs typeface="Menlo Regular"/>
              </a:rPr>
              <a:t>/services/</a:t>
            </a:r>
            <a:r>
              <a:rPr lang="en-GB" sz="1600" dirty="0" err="1" smtClean="0">
                <a:latin typeface="Menlo Regular"/>
                <a:cs typeface="Menlo Regular"/>
              </a:rPr>
              <a:t>userdoc</a:t>
            </a:r>
            <a:r>
              <a:rPr lang="en-GB" sz="1600" dirty="0" smtClean="0">
                <a:latin typeface="Menlo Regular"/>
                <a:cs typeface="Menlo Regular"/>
              </a:rPr>
              <a:t>/b2handle</a:t>
            </a:r>
          </a:p>
        </p:txBody>
      </p:sp>
      <p:sp>
        <p:nvSpPr>
          <p:cNvPr id="24" name="Titolo 1"/>
          <p:cNvSpPr txBox="1">
            <a:spLocks/>
          </p:cNvSpPr>
          <p:nvPr/>
        </p:nvSpPr>
        <p:spPr>
          <a:xfrm>
            <a:off x="2334737" y="3501008"/>
            <a:ext cx="4541519" cy="648072"/>
          </a:xfrm>
          <a:prstGeom prst="rect">
            <a:avLst/>
          </a:prstGeom>
        </p:spPr>
        <p:txBody>
          <a:bodyPr vert="horz" lIns="91440" tIns="45720" rIns="91440" bIns="45720" rtlCol="0" anchor="t">
            <a:normAutofit/>
          </a:bodyPr>
          <a:lstStyle/>
          <a:p>
            <a:pPr lvl="0">
              <a:spcBef>
                <a:spcPct val="0"/>
              </a:spcBef>
              <a:defRPr/>
            </a:pPr>
            <a:r>
              <a:rPr lang="en-GB" sz="1600" dirty="0" err="1" smtClean="0">
                <a:latin typeface="Menlo Regular"/>
                <a:cs typeface="Menlo Regular"/>
              </a:rPr>
              <a:t>eudat.eu</a:t>
            </a:r>
            <a:r>
              <a:rPr lang="en-GB" sz="1600" dirty="0" smtClean="0">
                <a:latin typeface="Menlo Regular"/>
                <a:cs typeface="Menlo Regular"/>
              </a:rPr>
              <a:t>/b2stage</a:t>
            </a:r>
            <a:endParaRPr lang="en-GB" sz="1600" dirty="0">
              <a:latin typeface="Menlo Regular"/>
              <a:cs typeface="Menlo Regular"/>
            </a:endParaRPr>
          </a:p>
          <a:p>
            <a:pPr lvl="0">
              <a:spcBef>
                <a:spcPct val="0"/>
              </a:spcBef>
              <a:defRPr/>
            </a:pPr>
            <a:r>
              <a:rPr lang="en-GB" sz="1600" dirty="0" err="1" smtClean="0">
                <a:solidFill>
                  <a:srgbClr val="F79646"/>
                </a:solidFill>
                <a:latin typeface="Menlo Regular"/>
                <a:cs typeface="Menlo Regular"/>
              </a:rPr>
              <a:t>eudat.eu</a:t>
            </a:r>
            <a:r>
              <a:rPr lang="en-GB" sz="1600" dirty="0" smtClean="0">
                <a:latin typeface="Menlo Regular"/>
                <a:cs typeface="Menlo Regular"/>
              </a:rPr>
              <a:t>/services/userdoc/b2stage</a:t>
            </a:r>
          </a:p>
        </p:txBody>
      </p:sp>
    </p:spTree>
    <p:extLst>
      <p:ext uri="{BB962C8B-B14F-4D97-AF65-F5344CB8AC3E}">
        <p14:creationId xmlns:p14="http://schemas.microsoft.com/office/powerpoint/2010/main" val="3285029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219257" cy="5544616"/>
          </a:xfrm>
        </p:spPr>
        <p:txBody>
          <a:bodyPr>
            <a:normAutofit fontScale="70000" lnSpcReduction="20000"/>
          </a:bodyPr>
          <a:lstStyle/>
          <a:p>
            <a:r>
              <a:rPr lang="en-GB" sz="3600" b="1" dirty="0" smtClean="0"/>
              <a:t>F</a:t>
            </a:r>
            <a:r>
              <a:rPr lang="en-GB" sz="3600" dirty="0" smtClean="0"/>
              <a:t>indable</a:t>
            </a:r>
          </a:p>
          <a:p>
            <a:pPr lvl="1">
              <a:buFont typeface="Calibri" pitchFamily="34" charset="0"/>
              <a:buChar char="–"/>
            </a:pPr>
            <a:r>
              <a:rPr lang="en-GB" i="1" dirty="0" smtClean="0"/>
              <a:t>assign persistent IDs, provide rich metadata, register in a searchable resource... </a:t>
            </a:r>
          </a:p>
          <a:p>
            <a:pPr lvl="1">
              <a:buFont typeface="Calibri" pitchFamily="34" charset="0"/>
              <a:buChar char="–"/>
            </a:pPr>
            <a:endParaRPr lang="en-GB" i="1" dirty="0" smtClean="0"/>
          </a:p>
          <a:p>
            <a:r>
              <a:rPr lang="en-GB" sz="3600" b="1" dirty="0" smtClean="0"/>
              <a:t>A</a:t>
            </a:r>
            <a:r>
              <a:rPr lang="en-GB" sz="3600" dirty="0" smtClean="0"/>
              <a:t>ccessible</a:t>
            </a:r>
          </a:p>
          <a:p>
            <a:pPr lvl="1">
              <a:buFont typeface="Calibri" pitchFamily="34" charset="0"/>
              <a:buChar char="–"/>
            </a:pPr>
            <a:r>
              <a:rPr lang="en-GB" i="1" dirty="0" smtClean="0"/>
              <a:t>Retrievable by their ID using a standard protocol, metadata remain accessible even if data aren’t...</a:t>
            </a:r>
          </a:p>
          <a:p>
            <a:pPr lvl="1">
              <a:buFont typeface="Calibri" pitchFamily="34" charset="0"/>
              <a:buChar char="–"/>
            </a:pPr>
            <a:endParaRPr lang="en-GB" i="1" dirty="0" smtClean="0"/>
          </a:p>
          <a:p>
            <a:r>
              <a:rPr lang="en-GB" sz="3600" b="1" dirty="0" smtClean="0"/>
              <a:t>I</a:t>
            </a:r>
            <a:r>
              <a:rPr lang="en-GB" sz="3600" dirty="0" smtClean="0"/>
              <a:t>nteroperable</a:t>
            </a:r>
          </a:p>
          <a:p>
            <a:pPr lvl="1">
              <a:buFont typeface="Calibri" pitchFamily="34" charset="0"/>
              <a:buChar char="–"/>
            </a:pPr>
            <a:r>
              <a:rPr lang="en-GB" i="1" dirty="0" smtClean="0"/>
              <a:t>Use formal, broadly applicable languages, use standard vocabularies, qualified references...</a:t>
            </a:r>
          </a:p>
          <a:p>
            <a:pPr lvl="1">
              <a:buFont typeface="Calibri" pitchFamily="34" charset="0"/>
              <a:buChar char="–"/>
            </a:pPr>
            <a:endParaRPr lang="en-GB" i="1" dirty="0" smtClean="0"/>
          </a:p>
          <a:p>
            <a:r>
              <a:rPr lang="en-GB" sz="3600" b="1" dirty="0" smtClean="0"/>
              <a:t>R</a:t>
            </a:r>
            <a:r>
              <a:rPr lang="en-GB" sz="3600" dirty="0" smtClean="0"/>
              <a:t>eusable</a:t>
            </a:r>
          </a:p>
          <a:p>
            <a:pPr lvl="1">
              <a:buFont typeface="Calibri" pitchFamily="34" charset="0"/>
              <a:buChar char="–"/>
            </a:pPr>
            <a:r>
              <a:rPr lang="en-GB" i="1" dirty="0" smtClean="0"/>
              <a:t>Rich, accurate metadata, clear licences, provenance, use of community standards...</a:t>
            </a:r>
          </a:p>
          <a:p>
            <a:endParaRPr lang="en-GB" sz="2800" dirty="0" smtClean="0"/>
          </a:p>
          <a:p>
            <a:pPr algn="ctr">
              <a:buNone/>
            </a:pPr>
            <a:r>
              <a:rPr lang="en-GB" dirty="0" smtClean="0">
                <a:hlinkClick r:id="rId2"/>
              </a:rPr>
              <a:t>www.force11.org/group/fairgroup/fairprinciples</a:t>
            </a:r>
            <a:endParaRPr lang="en-GB" dirty="0" smtClean="0"/>
          </a:p>
          <a:p>
            <a:pPr algn="ctr">
              <a:buNone/>
            </a:pPr>
            <a:r>
              <a:rPr lang="en-GB" dirty="0">
                <a:hlinkClick r:id="rId3"/>
              </a:rPr>
              <a:t>http://www.nature.com/articles/sdata201618</a:t>
            </a:r>
            <a:r>
              <a:rPr lang="en-GB" dirty="0" smtClean="0"/>
              <a:t> </a:t>
            </a:r>
            <a:endParaRPr lang="en-GB" dirty="0"/>
          </a:p>
        </p:txBody>
      </p:sp>
      <p:sp>
        <p:nvSpPr>
          <p:cNvPr id="3" name="Title 2"/>
          <p:cNvSpPr>
            <a:spLocks noGrp="1"/>
          </p:cNvSpPr>
          <p:nvPr>
            <p:ph type="title"/>
          </p:nvPr>
        </p:nvSpPr>
        <p:spPr>
          <a:xfrm>
            <a:off x="1691680" y="164629"/>
            <a:ext cx="6648364" cy="792162"/>
          </a:xfrm>
        </p:spPr>
        <p:txBody>
          <a:bodyPr>
            <a:normAutofit/>
          </a:bodyPr>
          <a:lstStyle/>
          <a:p>
            <a:r>
              <a:rPr lang="en-GB" sz="4000" dirty="0" smtClean="0">
                <a:latin typeface="Century Gothic" pitchFamily="34" charset="0"/>
              </a:rPr>
              <a:t>What is FAIR data?</a:t>
            </a:r>
            <a:endParaRPr lang="en-GB" sz="4000" dirty="0">
              <a:latin typeface="Century Gothic" pitchFamily="34" charset="0"/>
            </a:endParaRPr>
          </a:p>
        </p:txBody>
      </p:sp>
      <p:pic>
        <p:nvPicPr>
          <p:cNvPr id="5" name="Immagine 14" descr="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430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371600"/>
            <a:ext cx="8579296" cy="4525963"/>
          </a:xfrm>
        </p:spPr>
        <p:txBody>
          <a:bodyPr/>
          <a:lstStyle/>
          <a:p>
            <a:pPr marL="0" indent="0">
              <a:buNone/>
            </a:pPr>
            <a:r>
              <a:rPr lang="nl-NL"/>
              <a:t>Lots of attempts to put the FAIR principles into practice</a:t>
            </a:r>
          </a:p>
        </p:txBody>
      </p:sp>
      <p:sp>
        <p:nvSpPr>
          <p:cNvPr id="3" name="Titel 2"/>
          <p:cNvSpPr>
            <a:spLocks noGrp="1"/>
          </p:cNvSpPr>
          <p:nvPr>
            <p:ph type="title"/>
          </p:nvPr>
        </p:nvSpPr>
        <p:spPr/>
        <p:txBody>
          <a:bodyPr/>
          <a:lstStyle/>
          <a:p>
            <a:r>
              <a:rPr lang="nl-NL"/>
              <a:t>Principles =/= practice</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560" y="3041740"/>
            <a:ext cx="3455368" cy="2188261"/>
          </a:xfrm>
          <a:prstGeom prst="rect">
            <a:avLst/>
          </a:prstGeom>
          <a:effectLst>
            <a:outerShdw blurRad="50800" dist="38100" dir="2700000" algn="tl" rotWithShape="0">
              <a:prstClr val="black">
                <a:alpha val="40000"/>
              </a:prstClr>
            </a:outerShdw>
          </a:effectLst>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5344" y="4901344"/>
            <a:ext cx="1080868" cy="893193"/>
          </a:xfrm>
          <a:prstGeom prst="rect">
            <a:avLst/>
          </a:prstGeom>
          <a:effectLst>
            <a:outerShdw blurRad="50800" dist="38100" dir="2700000" algn="tl" rotWithShape="0">
              <a:prstClr val="black">
                <a:alpha val="40000"/>
              </a:prstClr>
            </a:outerShdw>
          </a:effectLst>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8513" y="4898753"/>
            <a:ext cx="2451479" cy="1842615"/>
          </a:xfrm>
          <a:prstGeom prst="rect">
            <a:avLst/>
          </a:prstGeom>
          <a:effectLst>
            <a:outerShdw blurRad="50800" dist="38100" dir="2700000" algn="tl" rotWithShape="0">
              <a:prstClr val="black">
                <a:alpha val="40000"/>
              </a:prstClr>
            </a:outerShdw>
          </a:effectLst>
        </p:spPr>
      </p:pic>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34" y="2350502"/>
            <a:ext cx="2235200" cy="3708400"/>
          </a:xfrm>
          <a:prstGeom prst="rect">
            <a:avLst/>
          </a:prstGeom>
        </p:spPr>
      </p:pic>
      <p:sp>
        <p:nvSpPr>
          <p:cNvPr id="12" name="Tekstvak 11"/>
          <p:cNvSpPr txBox="1"/>
          <p:nvPr/>
        </p:nvSpPr>
        <p:spPr>
          <a:xfrm>
            <a:off x="35934" y="2066779"/>
            <a:ext cx="4253985" cy="369332"/>
          </a:xfrm>
          <a:prstGeom prst="rect">
            <a:avLst/>
          </a:prstGeom>
          <a:noFill/>
        </p:spPr>
        <p:txBody>
          <a:bodyPr wrap="none" rtlCol="0">
            <a:spAutoFit/>
          </a:bodyPr>
          <a:lstStyle/>
          <a:p>
            <a:r>
              <a:rPr lang="nl-NL"/>
              <a:t>FAIR session iDCC, Wednesday 16.00-16.40 </a:t>
            </a:r>
          </a:p>
        </p:txBody>
      </p:sp>
      <p:pic>
        <p:nvPicPr>
          <p:cNvPr id="13" name="Afbeelding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1134" y="2706904"/>
            <a:ext cx="2311601" cy="20305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7462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lstStyle/>
          <a:p>
            <a:r>
              <a:rPr lang="nl-NL"/>
              <a:t>EUDAT services – Sarah Jones </a:t>
            </a:r>
          </a:p>
          <a:p>
            <a:r>
              <a:rPr lang="nl-NL"/>
              <a:t>FAIR principles – Marjan Grootveld</a:t>
            </a:r>
          </a:p>
          <a:p>
            <a:r>
              <a:rPr lang="nl-NL"/>
              <a:t>HerbaDrop data pilot – Rob Cubey</a:t>
            </a:r>
          </a:p>
          <a:p>
            <a:r>
              <a:rPr lang="nl-NL"/>
              <a:t>DataPublication @ U. Porto – Joao Aguiar Castro</a:t>
            </a:r>
          </a:p>
          <a:p>
            <a:r>
              <a:rPr lang="nl-NL"/>
              <a:t>Coffee / tea break</a:t>
            </a:r>
          </a:p>
          <a:p>
            <a:r>
              <a:rPr lang="nl-NL"/>
              <a:t>Hands-on service exploration – Yann le Franc</a:t>
            </a:r>
          </a:p>
          <a:p>
            <a:r>
              <a:rPr lang="nl-NL"/>
              <a:t>Drop-in clinic: everything you always </a:t>
            </a:r>
            <a:r>
              <a:rPr lang="is-IS"/>
              <a:t>… - all</a:t>
            </a:r>
          </a:p>
          <a:p>
            <a:endParaRPr lang="is-IS"/>
          </a:p>
          <a:p>
            <a:endParaRPr lang="is-IS"/>
          </a:p>
          <a:p>
            <a:pPr marL="0" indent="0">
              <a:buNone/>
            </a:pPr>
            <a:r>
              <a:rPr lang="is-IS"/>
              <a:t>Slides will become available afterwards. </a:t>
            </a:r>
            <a:endParaRPr lang="nl-NL"/>
          </a:p>
          <a:p>
            <a:endParaRPr lang="nl-NL"/>
          </a:p>
        </p:txBody>
      </p:sp>
      <p:sp>
        <p:nvSpPr>
          <p:cNvPr id="6" name="Titel 5"/>
          <p:cNvSpPr>
            <a:spLocks noGrp="1"/>
          </p:cNvSpPr>
          <p:nvPr>
            <p:ph type="title"/>
          </p:nvPr>
        </p:nvSpPr>
        <p:spPr/>
        <p:txBody>
          <a:bodyPr/>
          <a:lstStyle/>
          <a:p>
            <a:r>
              <a:rPr lang="nl-NL"/>
              <a:t>Agenda</a:t>
            </a:r>
          </a:p>
        </p:txBody>
      </p:sp>
    </p:spTree>
    <p:extLst>
      <p:ext uri="{BB962C8B-B14F-4D97-AF65-F5344CB8AC3E}">
        <p14:creationId xmlns:p14="http://schemas.microsoft.com/office/powerpoint/2010/main" val="73424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458" y="3212976"/>
            <a:ext cx="5573654" cy="3384376"/>
          </a:xfrm>
        </p:spPr>
        <p:txBody>
          <a:bodyPr>
            <a:normAutofit fontScale="70000" lnSpcReduction="20000"/>
          </a:bodyPr>
          <a:lstStyle/>
          <a:p>
            <a:r>
              <a:rPr lang="nl-NL"/>
              <a:t>European Commission, H2020: “This template is not intended as a strict technical implementation of the FAIR principles, it is rather inspired by FAIR as a general concept.” </a:t>
            </a:r>
          </a:p>
          <a:p>
            <a:endParaRPr lang="nl-NL"/>
          </a:p>
          <a:p>
            <a:endParaRPr lang="nl-NL"/>
          </a:p>
          <a:p>
            <a:endParaRPr lang="nl-NL"/>
          </a:p>
          <a:p>
            <a:pPr marL="342900" lvl="1" indent="-342900"/>
            <a:r>
              <a:rPr lang="nl-NL"/>
              <a:t>EC Guidelines for FAIR Data Management </a:t>
            </a:r>
            <a:r>
              <a:rPr lang="en-GB" altLang="en-US" sz="1500" dirty="0">
                <a:hlinkClick r:id="rId3"/>
              </a:rPr>
              <a:t>http://ec.europa.eu/research/participants/data/ref/h2020/grants_manual/hi/oa_pilot/h2020-hi-oa-data-mgt_en.pdf</a:t>
            </a:r>
            <a:r>
              <a:rPr lang="en-GB" altLang="en-US" sz="1500" dirty="0">
                <a:hlinkClick r:id="rId4"/>
              </a:rPr>
              <a:t> </a:t>
            </a:r>
          </a:p>
          <a:p>
            <a:r>
              <a:rPr lang="nl-NL"/>
              <a:t>EC Infographic          </a:t>
            </a:r>
            <a:r>
              <a:rPr lang="nl-NL" sz="1700">
                <a:hlinkClick r:id="rId5"/>
              </a:rPr>
              <a:t>http://ec.europa.eu/research/images/infographics/policy/open-data-2016-w920.png</a:t>
            </a:r>
            <a:r>
              <a:rPr lang="nl-NL" sz="1700"/>
              <a:t> </a:t>
            </a:r>
            <a:r>
              <a:rPr lang="nl-NL"/>
              <a:t> </a:t>
            </a:r>
          </a:p>
          <a:p>
            <a:r>
              <a:rPr lang="nl-NL"/>
              <a:t>GO FAIR </a:t>
            </a:r>
            <a:r>
              <a:rPr lang="nl-NL">
                <a:hlinkClick r:id="rId6"/>
              </a:rPr>
              <a:t>http://www.dtls.nl/go-fair/</a:t>
            </a:r>
            <a:r>
              <a:rPr lang="nl-NL"/>
              <a:t> </a:t>
            </a:r>
          </a:p>
          <a:p>
            <a:endParaRPr lang="nl-NL"/>
          </a:p>
          <a:p>
            <a:endParaRPr lang="nl-NL"/>
          </a:p>
        </p:txBody>
      </p:sp>
      <p:sp>
        <p:nvSpPr>
          <p:cNvPr id="6" name="Titel 5"/>
          <p:cNvSpPr>
            <a:spLocks noGrp="1"/>
          </p:cNvSpPr>
          <p:nvPr>
            <p:ph type="title"/>
          </p:nvPr>
        </p:nvSpPr>
        <p:spPr/>
        <p:txBody>
          <a:bodyPr/>
          <a:lstStyle/>
          <a:p>
            <a:r>
              <a:rPr lang="nl-NL"/>
              <a:t>Principles =/= practice</a:t>
            </a:r>
          </a:p>
        </p:txBody>
      </p:sp>
      <p:pic>
        <p:nvPicPr>
          <p:cNvPr id="4" name="Afbeelding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180506"/>
            <a:ext cx="5220072" cy="1824435"/>
          </a:xfrm>
          <a:prstGeom prst="rect">
            <a:avLst/>
          </a:prstGeom>
        </p:spPr>
      </p:pic>
      <p:sp>
        <p:nvSpPr>
          <p:cNvPr id="5" name="Tijdelijke aanduiding voor dianummer 4"/>
          <p:cNvSpPr txBox="1">
            <a:spLocks/>
          </p:cNvSpPr>
          <p:nvPr/>
        </p:nvSpPr>
        <p:spPr>
          <a:xfrm>
            <a:off x="8514413" y="6467475"/>
            <a:ext cx="62958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D20E966-BA65-3044-8247-D4B39D14A580}" type="slidenum">
              <a:rPr lang="en-GB"/>
              <a:t>20</a:t>
            </a:fld>
            <a:endParaRPr lang="en-GB" dirty="0"/>
          </a:p>
        </p:txBody>
      </p:sp>
      <p:pic>
        <p:nvPicPr>
          <p:cNvPr id="7" name="Afbeelding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6822" y="3379822"/>
            <a:ext cx="3332646" cy="3050683"/>
          </a:xfrm>
          <a:prstGeom prst="rect">
            <a:avLst/>
          </a:prstGeom>
        </p:spPr>
      </p:pic>
      <p:pic>
        <p:nvPicPr>
          <p:cNvPr id="9" name="Afbeelding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8349" y="952720"/>
            <a:ext cx="1598961" cy="2254946"/>
          </a:xfrm>
          <a:prstGeom prst="rect">
            <a:avLst/>
          </a:prstGeom>
          <a:effectLst>
            <a:outerShdw blurRad="50800" dist="38100" dir="2700000" algn="tl" rotWithShape="0">
              <a:prstClr val="black">
                <a:alpha val="40000"/>
              </a:prstClr>
            </a:outerShdw>
          </a:effectLst>
        </p:spPr>
      </p:pic>
      <p:pic>
        <p:nvPicPr>
          <p:cNvPr id="10" name="Afbeelding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05389" y="1871523"/>
            <a:ext cx="2789137" cy="3150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4899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a:t>EUDAT “FAIR data pilot” </a:t>
            </a:r>
          </a:p>
          <a:p>
            <a:r>
              <a:rPr lang="nl-NL"/>
              <a:t>The B2 services</a:t>
            </a:r>
          </a:p>
          <a:p>
            <a:endParaRPr lang="nl-NL">
              <a:solidFill>
                <a:srgbClr val="FF0000"/>
              </a:solidFill>
            </a:endParaRPr>
          </a:p>
          <a:p>
            <a:endParaRPr lang="nl-NL">
              <a:solidFill>
                <a:srgbClr val="FF0000"/>
              </a:solidFill>
            </a:endParaRPr>
          </a:p>
        </p:txBody>
      </p:sp>
      <p:sp>
        <p:nvSpPr>
          <p:cNvPr id="3" name="Titel 2"/>
          <p:cNvSpPr>
            <a:spLocks noGrp="1"/>
          </p:cNvSpPr>
          <p:nvPr>
            <p:ph type="title"/>
          </p:nvPr>
        </p:nvSpPr>
        <p:spPr/>
        <p:txBody>
          <a:bodyPr/>
          <a:lstStyle/>
          <a:p>
            <a:r>
              <a:rPr lang="nl-NL"/>
              <a:t>FAIR support in EUDAT</a:t>
            </a:r>
          </a:p>
        </p:txBody>
      </p:sp>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l="5204" r="2660"/>
          <a:stretch/>
        </p:blipFill>
        <p:spPr bwMode="auto">
          <a:xfrm>
            <a:off x="1763688" y="2204864"/>
            <a:ext cx="5694259" cy="3728087"/>
          </a:xfrm>
          <a:prstGeom prst="rect">
            <a:avLst/>
          </a:prstGeom>
          <a:noFill/>
          <a:ln w="9525">
            <a:noFill/>
            <a:miter lim="800000"/>
            <a:headEnd/>
            <a:tailEnd/>
          </a:ln>
        </p:spPr>
      </p:pic>
    </p:spTree>
    <p:extLst>
      <p:ext uri="{BB962C8B-B14F-4D97-AF65-F5344CB8AC3E}">
        <p14:creationId xmlns:p14="http://schemas.microsoft.com/office/powerpoint/2010/main" val="620486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29"/>
          <p:cNvGraphicFramePr/>
          <p:nvPr>
            <p:extLst>
              <p:ext uri="{D42A27DB-BD31-4B8C-83A1-F6EECF244321}">
                <p14:modId xmlns:p14="http://schemas.microsoft.com/office/powerpoint/2010/main" val="730445056"/>
              </p:ext>
            </p:extLst>
          </p:nvPr>
        </p:nvGraphicFramePr>
        <p:xfrm>
          <a:off x="1422401" y="1075272"/>
          <a:ext cx="6829495" cy="5238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Rectangle 33"/>
          <p:cNvSpPr/>
          <p:nvPr/>
        </p:nvSpPr>
        <p:spPr>
          <a:xfrm>
            <a:off x="2635339" y="1350683"/>
            <a:ext cx="1778692" cy="646331"/>
          </a:xfrm>
          <a:prstGeom prst="rect">
            <a:avLst/>
          </a:prstGeom>
          <a:ln>
            <a:solidFill>
              <a:srgbClr val="E46C0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t>PIDs </a:t>
            </a:r>
            <a:r>
              <a:rPr lang="en-US" sz="1200" dirty="0" smtClean="0">
                <a:sym typeface="Wingdings"/>
              </a:rPr>
              <a:t> Referencing data</a:t>
            </a:r>
            <a:r>
              <a:rPr lang="en-US" sz="1200" dirty="0" smtClean="0"/>
              <a:t>:</a:t>
            </a:r>
          </a:p>
          <a:p>
            <a:r>
              <a:rPr lang="en-US" sz="1200" dirty="0" smtClean="0"/>
              <a:t>Finding data and making data findable</a:t>
            </a:r>
          </a:p>
        </p:txBody>
      </p:sp>
      <p:pic>
        <p:nvPicPr>
          <p:cNvPr id="44" name="image56.png"/>
          <p:cNvPicPr>
            <a:picLocks noChangeAspect="1"/>
          </p:cNvPicPr>
          <p:nvPr/>
        </p:nvPicPr>
        <p:blipFill>
          <a:blip r:embed="rId8">
            <a:extLst/>
          </a:blip>
          <a:stretch>
            <a:fillRect/>
          </a:stretch>
        </p:blipFill>
        <p:spPr>
          <a:xfrm>
            <a:off x="172309" y="4507281"/>
            <a:ext cx="2500184" cy="387457"/>
          </a:xfrm>
          <a:prstGeom prst="rect">
            <a:avLst/>
          </a:prstGeom>
          <a:ln w="12700">
            <a:miter lim="400000"/>
          </a:ln>
        </p:spPr>
      </p:pic>
      <p:pic>
        <p:nvPicPr>
          <p:cNvPr id="45" name="image56.png"/>
          <p:cNvPicPr>
            <a:picLocks noChangeAspect="1"/>
          </p:cNvPicPr>
          <p:nvPr/>
        </p:nvPicPr>
        <p:blipFill>
          <a:blip r:embed="rId8">
            <a:extLst/>
          </a:blip>
          <a:stretch>
            <a:fillRect/>
          </a:stretch>
        </p:blipFill>
        <p:spPr>
          <a:xfrm>
            <a:off x="172309" y="2408501"/>
            <a:ext cx="2500184" cy="387457"/>
          </a:xfrm>
          <a:prstGeom prst="rect">
            <a:avLst/>
          </a:prstGeom>
          <a:ln w="12700">
            <a:miter lim="400000"/>
          </a:ln>
        </p:spPr>
      </p:pic>
      <p:pic>
        <p:nvPicPr>
          <p:cNvPr id="46" name="image71.png" descr="Screen Shot 2015-11-20 at 13.14.44.png"/>
          <p:cNvPicPr>
            <a:picLocks noChangeAspect="1"/>
          </p:cNvPicPr>
          <p:nvPr/>
        </p:nvPicPr>
        <p:blipFill>
          <a:blip r:embed="rId9">
            <a:extLst/>
          </a:blip>
          <a:stretch>
            <a:fillRect/>
          </a:stretch>
        </p:blipFill>
        <p:spPr>
          <a:xfrm>
            <a:off x="179512" y="2795957"/>
            <a:ext cx="2500184" cy="420435"/>
          </a:xfrm>
          <a:prstGeom prst="rect">
            <a:avLst/>
          </a:prstGeom>
          <a:ln w="12700">
            <a:miter lim="400000"/>
          </a:ln>
        </p:spPr>
      </p:pic>
      <p:pic>
        <p:nvPicPr>
          <p:cNvPr id="47" name="image57.png"/>
          <p:cNvPicPr>
            <a:picLocks noChangeAspect="1"/>
          </p:cNvPicPr>
          <p:nvPr/>
        </p:nvPicPr>
        <p:blipFill>
          <a:blip r:embed="rId10">
            <a:extLst/>
          </a:blip>
          <a:stretch>
            <a:fillRect/>
          </a:stretch>
        </p:blipFill>
        <p:spPr>
          <a:xfrm>
            <a:off x="3575910" y="6332957"/>
            <a:ext cx="2500184" cy="408411"/>
          </a:xfrm>
          <a:prstGeom prst="rect">
            <a:avLst/>
          </a:prstGeom>
          <a:ln w="12700">
            <a:miter lim="400000"/>
          </a:ln>
        </p:spPr>
      </p:pic>
      <p:sp>
        <p:nvSpPr>
          <p:cNvPr id="52" name="Rectangle 51"/>
          <p:cNvSpPr/>
          <p:nvPr/>
        </p:nvSpPr>
        <p:spPr>
          <a:xfrm>
            <a:off x="5370244" y="1391005"/>
            <a:ext cx="1669744" cy="646331"/>
          </a:xfrm>
          <a:prstGeom prst="rect">
            <a:avLst/>
          </a:prstGeom>
          <a:ln>
            <a:solidFill>
              <a:srgbClr val="E46C0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t>HPC Data Transfer from public data servers with B2STAGE</a:t>
            </a:r>
          </a:p>
        </p:txBody>
      </p:sp>
      <p:sp>
        <p:nvSpPr>
          <p:cNvPr id="53" name="Rectangle 52"/>
          <p:cNvSpPr/>
          <p:nvPr/>
        </p:nvSpPr>
        <p:spPr>
          <a:xfrm>
            <a:off x="7146952" y="2858683"/>
            <a:ext cx="1834779" cy="646331"/>
          </a:xfrm>
          <a:prstGeom prst="rect">
            <a:avLst/>
          </a:prstGeom>
          <a:ln>
            <a:solidFill>
              <a:srgbClr val="E46C0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t>Document what you do;</a:t>
            </a:r>
          </a:p>
          <a:p>
            <a:r>
              <a:rPr lang="en-US" sz="1200" dirty="0"/>
              <a:t>Store your mutable data in B2DROP</a:t>
            </a:r>
            <a:endParaRPr lang="en-US" sz="1200" dirty="0" smtClean="0"/>
          </a:p>
        </p:txBody>
      </p:sp>
      <p:sp>
        <p:nvSpPr>
          <p:cNvPr id="27" name="Rectangle 26"/>
          <p:cNvSpPr/>
          <p:nvPr/>
        </p:nvSpPr>
        <p:spPr>
          <a:xfrm>
            <a:off x="7146952" y="4814958"/>
            <a:ext cx="1997047" cy="646331"/>
          </a:xfrm>
          <a:prstGeom prst="rect">
            <a:avLst/>
          </a:prstGeom>
          <a:ln>
            <a:solidFill>
              <a:srgbClr val="E46C0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smtClean="0"/>
              <a:t>Move data to HPC with B2STAGE;</a:t>
            </a:r>
          </a:p>
          <a:p>
            <a:r>
              <a:rPr lang="en-US" sz="1200" dirty="0"/>
              <a:t>Keep documenting</a:t>
            </a:r>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85085" y="903083"/>
            <a:ext cx="2474302" cy="603289"/>
          </a:xfrm>
          <a:prstGeom prst="rect">
            <a:avLst/>
          </a:prstGeom>
        </p:spPr>
      </p:pic>
      <p:sp>
        <p:nvSpPr>
          <p:cNvPr id="4" name="Titel 3"/>
          <p:cNvSpPr>
            <a:spLocks noGrp="1"/>
          </p:cNvSpPr>
          <p:nvPr>
            <p:ph type="title"/>
          </p:nvPr>
        </p:nvSpPr>
        <p:spPr/>
        <p:txBody>
          <a:bodyPr/>
          <a:lstStyle/>
          <a:p>
            <a:r>
              <a:rPr lang="nl-NL"/>
              <a:t>Simplified life cycle with FAIR support</a:t>
            </a:r>
          </a:p>
        </p:txBody>
      </p:sp>
      <p:sp>
        <p:nvSpPr>
          <p:cNvPr id="21" name="Rectangle 51"/>
          <p:cNvSpPr/>
          <p:nvPr/>
        </p:nvSpPr>
        <p:spPr>
          <a:xfrm>
            <a:off x="209463" y="5245007"/>
            <a:ext cx="2425876" cy="646331"/>
          </a:xfrm>
          <a:prstGeom prst="rect">
            <a:avLst/>
          </a:prstGeom>
          <a:ln>
            <a:solidFill>
              <a:srgbClr val="E46C0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t>Promote Open / Restricted access to data – invite reuse;</a:t>
            </a:r>
          </a:p>
          <a:p>
            <a:r>
              <a:rPr lang="en-US" sz="1200" dirty="0"/>
              <a:t>Annotate the data with B2NOTE</a:t>
            </a:r>
            <a:endParaRPr lang="en-US" sz="1200" dirty="0" smtClean="0"/>
          </a:p>
        </p:txBody>
      </p:sp>
      <p:pic>
        <p:nvPicPr>
          <p:cNvPr id="22" name="image56.png"/>
          <p:cNvPicPr>
            <a:picLocks noChangeAspect="1"/>
          </p:cNvPicPr>
          <p:nvPr/>
        </p:nvPicPr>
        <p:blipFill>
          <a:blip r:embed="rId8">
            <a:extLst/>
          </a:blip>
          <a:stretch>
            <a:fillRect/>
          </a:stretch>
        </p:blipFill>
        <p:spPr>
          <a:xfrm>
            <a:off x="3575910" y="5926216"/>
            <a:ext cx="2500184" cy="387457"/>
          </a:xfrm>
          <a:prstGeom prst="rect">
            <a:avLst/>
          </a:prstGeom>
          <a:ln w="12700">
            <a:miter lim="400000"/>
          </a:ln>
        </p:spPr>
      </p:pic>
      <p:pic>
        <p:nvPicPr>
          <p:cNvPr id="7" name="Afbeelding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2309" y="4947623"/>
            <a:ext cx="1591379" cy="225195"/>
          </a:xfrm>
          <a:prstGeom prst="rect">
            <a:avLst/>
          </a:prstGeom>
        </p:spPr>
      </p:pic>
      <p:sp>
        <p:nvSpPr>
          <p:cNvPr id="25" name="Rectangle 51"/>
          <p:cNvSpPr/>
          <p:nvPr/>
        </p:nvSpPr>
        <p:spPr>
          <a:xfrm>
            <a:off x="6205116" y="5926216"/>
            <a:ext cx="2425876" cy="646331"/>
          </a:xfrm>
          <a:prstGeom prst="rect">
            <a:avLst/>
          </a:prstGeom>
          <a:ln>
            <a:solidFill>
              <a:srgbClr val="E46C0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t>Deposit data with metadata and documentation for interoperability and reuse</a:t>
            </a:r>
            <a:endParaRPr lang="en-US" sz="1200" dirty="0" smtClean="0"/>
          </a:p>
        </p:txBody>
      </p:sp>
      <p:sp>
        <p:nvSpPr>
          <p:cNvPr id="28" name="Rectangle 33"/>
          <p:cNvSpPr/>
          <p:nvPr/>
        </p:nvSpPr>
        <p:spPr>
          <a:xfrm>
            <a:off x="179512" y="3269277"/>
            <a:ext cx="2232248" cy="646331"/>
          </a:xfrm>
          <a:prstGeom prst="rect">
            <a:avLst/>
          </a:prstGeom>
          <a:ln>
            <a:solidFill>
              <a:srgbClr val="E46C0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t>Metadata support findability and the decision to reuse; should be interoperable itself</a:t>
            </a:r>
          </a:p>
        </p:txBody>
      </p:sp>
      <p:sp>
        <p:nvSpPr>
          <p:cNvPr id="18" name="Rectangle 54"/>
          <p:cNvSpPr/>
          <p:nvPr/>
        </p:nvSpPr>
        <p:spPr>
          <a:xfrm>
            <a:off x="3975377" y="3324439"/>
            <a:ext cx="1847735" cy="461665"/>
          </a:xfrm>
          <a:prstGeom prst="rect">
            <a:avLst/>
          </a:prstGeom>
          <a:ln>
            <a:solidFill>
              <a:srgbClr val="E46C0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b="1" dirty="0" smtClean="0"/>
              <a:t>Use B2ACCESS for secure access to EUDAT services</a:t>
            </a:r>
            <a:endParaRPr lang="en-US" sz="1200" dirty="0" smtClean="0"/>
          </a:p>
        </p:txBody>
      </p:sp>
      <p:pic>
        <p:nvPicPr>
          <p:cNvPr id="20" name="Picture 2" descr="https://eudat.eu/sites/default/files/Service_data_B2note-01_40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687" y="4086847"/>
            <a:ext cx="2464652" cy="39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99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1"/>
            <a:ext cx="8229600" cy="4824735"/>
          </a:xfrm>
        </p:spPr>
        <p:txBody>
          <a:bodyPr>
            <a:normAutofit/>
          </a:bodyPr>
          <a:lstStyle/>
          <a:p>
            <a:pPr marL="0" indent="0">
              <a:buNone/>
            </a:pPr>
            <a:r>
              <a:rPr lang="en-GB" b="1" dirty="0" smtClean="0"/>
              <a:t>B2FIND: </a:t>
            </a:r>
            <a:r>
              <a:rPr lang="en-GB" b="1" i="1" dirty="0" smtClean="0"/>
              <a:t>multi-disciplinary metadata catalogue</a:t>
            </a:r>
            <a:endParaRPr lang="en-GB" b="1" i="1" dirty="0"/>
          </a:p>
          <a:p>
            <a:r>
              <a:rPr lang="en-GB" dirty="0" smtClean="0"/>
              <a:t>now</a:t>
            </a:r>
            <a:r>
              <a:rPr lang="en-GB" dirty="0"/>
              <a:t>: common metadata catalogue, harvesting across all CDI data, single point for data discoverability;</a:t>
            </a:r>
          </a:p>
          <a:p>
            <a:r>
              <a:rPr lang="en-GB" dirty="0" smtClean="0"/>
              <a:t>in </a:t>
            </a:r>
            <a:r>
              <a:rPr lang="en-GB" dirty="0"/>
              <a:t>development: aim to improve with agreed basic metadata for all data objects.</a:t>
            </a:r>
          </a:p>
          <a:p>
            <a:pPr marL="0" indent="0">
              <a:buNone/>
            </a:pPr>
            <a:endParaRPr lang="en-GB" b="1" dirty="0" smtClean="0"/>
          </a:p>
          <a:p>
            <a:pPr marL="0" indent="0">
              <a:buNone/>
            </a:pPr>
            <a:r>
              <a:rPr lang="en-GB" b="1" dirty="0" smtClean="0"/>
              <a:t>B2SHARE: </a:t>
            </a:r>
            <a:r>
              <a:rPr lang="en-GB" b="1" i="1" dirty="0" smtClean="0"/>
              <a:t>research data repository</a:t>
            </a:r>
            <a:endParaRPr lang="en-GB" b="1" i="1" dirty="0"/>
          </a:p>
          <a:p>
            <a:r>
              <a:rPr lang="en-GB" dirty="0" smtClean="0"/>
              <a:t>now</a:t>
            </a:r>
            <a:r>
              <a:rPr lang="en-GB" dirty="0"/>
              <a:t>: full, tailored metadata support for data deposits.</a:t>
            </a:r>
          </a:p>
        </p:txBody>
      </p:sp>
      <p:sp>
        <p:nvSpPr>
          <p:cNvPr id="3" name="Title 2"/>
          <p:cNvSpPr>
            <a:spLocks noGrp="1"/>
          </p:cNvSpPr>
          <p:nvPr>
            <p:ph type="title"/>
          </p:nvPr>
        </p:nvSpPr>
        <p:spPr>
          <a:xfrm>
            <a:off x="1619672" y="66615"/>
            <a:ext cx="7304856" cy="792162"/>
          </a:xfrm>
        </p:spPr>
        <p:txBody>
          <a:bodyPr/>
          <a:lstStyle/>
          <a:p>
            <a:r>
              <a:rPr lang="en-GB" dirty="0" smtClean="0"/>
              <a:t>EUDAT &amp; Findable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849" y="5783260"/>
            <a:ext cx="2855031" cy="47645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1185" y="5767557"/>
            <a:ext cx="2999909" cy="492870"/>
          </a:xfrm>
          <a:prstGeom prst="rect">
            <a:avLst/>
          </a:prstGeom>
        </p:spPr>
      </p:pic>
    </p:spTree>
    <p:extLst>
      <p:ext uri="{BB962C8B-B14F-4D97-AF65-F5344CB8AC3E}">
        <p14:creationId xmlns:p14="http://schemas.microsoft.com/office/powerpoint/2010/main" val="3285744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b="1" dirty="0"/>
              <a:t>B2HANDLE: </a:t>
            </a:r>
            <a:r>
              <a:rPr lang="en-GB" b="1" i="1" dirty="0"/>
              <a:t>PID management</a:t>
            </a:r>
          </a:p>
          <a:p>
            <a:r>
              <a:rPr lang="en-GB" dirty="0"/>
              <a:t>now: common PID mechanism across all CDI data;</a:t>
            </a:r>
          </a:p>
          <a:p>
            <a:r>
              <a:rPr lang="en-GB" dirty="0"/>
              <a:t>in development: aim to improve with agreed common schema and behaviour.</a:t>
            </a:r>
          </a:p>
          <a:p>
            <a:pPr marL="0" indent="0">
              <a:buNone/>
            </a:pPr>
            <a:endParaRPr lang="en-GB" b="1" dirty="0" smtClean="0"/>
          </a:p>
          <a:p>
            <a:pPr marL="0" indent="0">
              <a:buNone/>
            </a:pPr>
            <a:r>
              <a:rPr lang="en-GB" b="1" dirty="0" smtClean="0"/>
              <a:t>Other services</a:t>
            </a:r>
            <a:endParaRPr lang="en-GB" b="1" i="1" dirty="0"/>
          </a:p>
          <a:p>
            <a:r>
              <a:rPr lang="en-GB" dirty="0" smtClean="0"/>
              <a:t>now</a:t>
            </a:r>
            <a:r>
              <a:rPr lang="en-GB" dirty="0"/>
              <a:t>: </a:t>
            </a:r>
            <a:r>
              <a:rPr lang="en-GB" dirty="0" smtClean="0"/>
              <a:t>EUDAT presents </a:t>
            </a:r>
            <a:r>
              <a:rPr lang="en-GB" dirty="0"/>
              <a:t>data through common Internet protocols and APIs, http and </a:t>
            </a:r>
            <a:r>
              <a:rPr lang="en-GB" dirty="0" err="1"/>
              <a:t>gridftp</a:t>
            </a:r>
            <a:r>
              <a:rPr lang="en-GB" dirty="0"/>
              <a:t>;</a:t>
            </a:r>
          </a:p>
          <a:p>
            <a:r>
              <a:rPr lang="en-GB" dirty="0" smtClean="0"/>
              <a:t>in </a:t>
            </a:r>
            <a:r>
              <a:rPr lang="en-GB" dirty="0"/>
              <a:t>development: aim to improve with a single http API for all services and data.</a:t>
            </a:r>
          </a:p>
          <a:p>
            <a:endParaRPr lang="en-GB" dirty="0"/>
          </a:p>
        </p:txBody>
      </p:sp>
      <p:sp>
        <p:nvSpPr>
          <p:cNvPr id="3" name="Title 2"/>
          <p:cNvSpPr>
            <a:spLocks noGrp="1"/>
          </p:cNvSpPr>
          <p:nvPr>
            <p:ph type="title"/>
          </p:nvPr>
        </p:nvSpPr>
        <p:spPr/>
        <p:txBody>
          <a:bodyPr/>
          <a:lstStyle/>
          <a:p>
            <a:r>
              <a:rPr lang="en-GB" dirty="0" smtClean="0"/>
              <a:t>EUDAT &amp; Accessible</a:t>
            </a:r>
            <a:endParaRPr lang="en-GB" dirty="0"/>
          </a:p>
        </p:txBody>
      </p:sp>
      <p:pic>
        <p:nvPicPr>
          <p:cNvPr id="8"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48" y="5722525"/>
            <a:ext cx="2701982" cy="658803"/>
          </a:xfrm>
          <a:prstGeom prst="rect">
            <a:avLst/>
          </a:prstGeom>
        </p:spPr>
      </p:pic>
    </p:spTree>
    <p:extLst>
      <p:ext uri="{BB962C8B-B14F-4D97-AF65-F5344CB8AC3E}">
        <p14:creationId xmlns:p14="http://schemas.microsoft.com/office/powerpoint/2010/main" val="4123734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Interoperability</a:t>
            </a:r>
          </a:p>
        </p:txBody>
      </p:sp>
      <p:sp>
        <p:nvSpPr>
          <p:cNvPr id="6" name="Tekstvak 5"/>
          <p:cNvSpPr txBox="1"/>
          <p:nvPr/>
        </p:nvSpPr>
        <p:spPr>
          <a:xfrm rot="21345785">
            <a:off x="-15221" y="3567851"/>
            <a:ext cx="4929217" cy="313932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nl-NL">
                <a:latin typeface="Times New Roman" charset="0"/>
                <a:ea typeface="Times New Roman" charset="0"/>
                <a:cs typeface="Times New Roman" charset="0"/>
              </a:rPr>
              <a:t>A440, which has a frequency of 440 </a:t>
            </a:r>
            <a:r>
              <a:rPr lang="nl-NL">
                <a:latin typeface="Times New Roman" charset="0"/>
                <a:ea typeface="Times New Roman" charset="0"/>
                <a:cs typeface="Times New Roman" charset="0"/>
                <a:hlinkClick r:id="rId3" tooltip="Hertz"/>
              </a:rPr>
              <a:t>Hz</a:t>
            </a:r>
            <a:r>
              <a:rPr lang="nl-NL">
                <a:latin typeface="Times New Roman" charset="0"/>
                <a:ea typeface="Times New Roman" charset="0"/>
                <a:cs typeface="Times New Roman" charset="0"/>
              </a:rPr>
              <a:t>, is the </a:t>
            </a:r>
            <a:r>
              <a:rPr lang="nl-NL">
                <a:latin typeface="Times New Roman" charset="0"/>
                <a:ea typeface="Times New Roman" charset="0"/>
                <a:cs typeface="Times New Roman" charset="0"/>
                <a:hlinkClick r:id="rId4" tooltip="Musical note"/>
              </a:rPr>
              <a:t>musical note</a:t>
            </a:r>
            <a:r>
              <a:rPr lang="nl-NL">
                <a:latin typeface="Times New Roman" charset="0"/>
                <a:ea typeface="Times New Roman" charset="0"/>
                <a:cs typeface="Times New Roman" charset="0"/>
              </a:rPr>
              <a:t> </a:t>
            </a:r>
            <a:r>
              <a:rPr lang="nl-NL">
                <a:latin typeface="Times New Roman" charset="0"/>
                <a:ea typeface="Times New Roman" charset="0"/>
                <a:cs typeface="Times New Roman" charset="0"/>
                <a:hlinkClick r:id="rId5" tooltip="A (musical note)"/>
              </a:rPr>
              <a:t>A</a:t>
            </a:r>
            <a:r>
              <a:rPr lang="nl-NL">
                <a:latin typeface="Times New Roman" charset="0"/>
                <a:ea typeface="Times New Roman" charset="0"/>
                <a:cs typeface="Times New Roman" charset="0"/>
              </a:rPr>
              <a:t> above </a:t>
            </a:r>
            <a:r>
              <a:rPr lang="nl-NL">
                <a:latin typeface="Times New Roman" charset="0"/>
                <a:ea typeface="Times New Roman" charset="0"/>
                <a:cs typeface="Times New Roman" charset="0"/>
                <a:hlinkClick r:id="rId6" tooltip="Middle C"/>
              </a:rPr>
              <a:t>middle C</a:t>
            </a:r>
            <a:r>
              <a:rPr lang="nl-NL">
                <a:latin typeface="Times New Roman" charset="0"/>
                <a:ea typeface="Times New Roman" charset="0"/>
                <a:cs typeface="Times New Roman" charset="0"/>
              </a:rPr>
              <a:t> and serves as a </a:t>
            </a:r>
            <a:r>
              <a:rPr lang="nl-NL" b="1">
                <a:solidFill>
                  <a:srgbClr val="C00000"/>
                </a:solidFill>
                <a:latin typeface="Times New Roman" charset="0"/>
                <a:ea typeface="Times New Roman" charset="0"/>
                <a:cs typeface="Times New Roman" charset="0"/>
              </a:rPr>
              <a:t>general tuning standard for musical pitch</a:t>
            </a:r>
            <a:r>
              <a:rPr lang="nl-NL">
                <a:latin typeface="Times New Roman" charset="0"/>
                <a:ea typeface="Times New Roman" charset="0"/>
                <a:cs typeface="Times New Roman" charset="0"/>
              </a:rPr>
              <a:t>. Prior to the standardization on 440 Hz, many countries and organizations followed the </a:t>
            </a:r>
            <a:r>
              <a:rPr lang="nl-NL">
                <a:latin typeface="Times New Roman" charset="0"/>
                <a:ea typeface="Times New Roman" charset="0"/>
                <a:cs typeface="Times New Roman" charset="0"/>
                <a:hlinkClick r:id="rId7" tooltip="Austria"/>
              </a:rPr>
              <a:t>Austrian</a:t>
            </a:r>
            <a:r>
              <a:rPr lang="nl-NL">
                <a:latin typeface="Times New Roman" charset="0"/>
                <a:ea typeface="Times New Roman" charset="0"/>
                <a:cs typeface="Times New Roman" charset="0"/>
              </a:rPr>
              <a:t> government's 1885 recommendation of 435 Hz. In the </a:t>
            </a:r>
            <a:r>
              <a:rPr lang="nl-NL">
                <a:latin typeface="Times New Roman" charset="0"/>
                <a:ea typeface="Times New Roman" charset="0"/>
                <a:cs typeface="Times New Roman" charset="0"/>
                <a:hlinkClick r:id="rId8" tooltip="Period instrument"/>
              </a:rPr>
              <a:t>period instrument</a:t>
            </a:r>
            <a:r>
              <a:rPr lang="nl-NL">
                <a:latin typeface="Times New Roman" charset="0"/>
                <a:ea typeface="Times New Roman" charset="0"/>
                <a:cs typeface="Times New Roman" charset="0"/>
              </a:rPr>
              <a:t> movement, a </a:t>
            </a:r>
            <a:r>
              <a:rPr lang="nl-NL" b="1">
                <a:solidFill>
                  <a:srgbClr val="C00000"/>
                </a:solidFill>
                <a:latin typeface="Times New Roman" charset="0"/>
                <a:ea typeface="Times New Roman" charset="0"/>
                <a:cs typeface="Times New Roman" charset="0"/>
              </a:rPr>
              <a:t>consensus</a:t>
            </a:r>
            <a:r>
              <a:rPr lang="nl-NL">
                <a:solidFill>
                  <a:srgbClr val="C00000"/>
                </a:solidFill>
                <a:latin typeface="Times New Roman" charset="0"/>
                <a:ea typeface="Times New Roman" charset="0"/>
                <a:cs typeface="Times New Roman" charset="0"/>
              </a:rPr>
              <a:t> </a:t>
            </a:r>
            <a:r>
              <a:rPr lang="nl-NL">
                <a:latin typeface="Times New Roman" charset="0"/>
                <a:ea typeface="Times New Roman" charset="0"/>
                <a:cs typeface="Times New Roman" charset="0"/>
              </a:rPr>
              <a:t>has arisen around a modern </a:t>
            </a:r>
            <a:r>
              <a:rPr lang="nl-NL" i="1">
                <a:latin typeface="Times New Roman" charset="0"/>
                <a:ea typeface="Times New Roman" charset="0"/>
                <a:cs typeface="Times New Roman" charset="0"/>
              </a:rPr>
              <a:t>baroque pitch</a:t>
            </a:r>
            <a:r>
              <a:rPr lang="nl-NL">
                <a:latin typeface="Times New Roman" charset="0"/>
                <a:ea typeface="Times New Roman" charset="0"/>
                <a:cs typeface="Times New Roman" charset="0"/>
              </a:rPr>
              <a:t> of 415 Hz (</a:t>
            </a:r>
            <a:r>
              <a:rPr lang="nl-NL">
                <a:latin typeface="Times New Roman" charset="0"/>
                <a:ea typeface="Times New Roman" charset="0"/>
                <a:cs typeface="Times New Roman" charset="0"/>
                <a:hlinkClick r:id="rId9" tooltip="Twelfth root of two"/>
              </a:rPr>
              <a:t>A♭ of A440</a:t>
            </a:r>
            <a:r>
              <a:rPr lang="nl-NL">
                <a:latin typeface="Times New Roman" charset="0"/>
                <a:ea typeface="Times New Roman" charset="0"/>
                <a:cs typeface="Times New Roman" charset="0"/>
              </a:rPr>
              <a:t>), baroque for some special church music (</a:t>
            </a:r>
            <a:r>
              <a:rPr lang="nl-NL" i="1">
                <a:latin typeface="Times New Roman" charset="0"/>
                <a:ea typeface="Times New Roman" charset="0"/>
                <a:cs typeface="Times New Roman" charset="0"/>
              </a:rPr>
              <a:t>Chorton pitch</a:t>
            </a:r>
            <a:r>
              <a:rPr lang="nl-NL">
                <a:latin typeface="Times New Roman" charset="0"/>
                <a:ea typeface="Times New Roman" charset="0"/>
                <a:cs typeface="Times New Roman" charset="0"/>
              </a:rPr>
              <a:t>) at 466 Hz (</a:t>
            </a:r>
            <a:r>
              <a:rPr lang="nl-NL">
                <a:latin typeface="Times New Roman" charset="0"/>
                <a:ea typeface="Times New Roman" charset="0"/>
                <a:cs typeface="Times New Roman" charset="0"/>
                <a:hlinkClick r:id="rId9" tooltip="Twelfth root of two"/>
              </a:rPr>
              <a:t>A♯ of A440</a:t>
            </a:r>
            <a:r>
              <a:rPr lang="nl-NL">
                <a:latin typeface="Times New Roman" charset="0"/>
                <a:ea typeface="Times New Roman" charset="0"/>
                <a:cs typeface="Times New Roman" charset="0"/>
              </a:rPr>
              <a:t>), and </a:t>
            </a:r>
            <a:r>
              <a:rPr lang="nl-NL" i="1">
                <a:latin typeface="Times New Roman" charset="0"/>
                <a:ea typeface="Times New Roman" charset="0"/>
                <a:cs typeface="Times New Roman" charset="0"/>
              </a:rPr>
              <a:t>classical pitch</a:t>
            </a:r>
            <a:r>
              <a:rPr lang="nl-NL">
                <a:latin typeface="Times New Roman" charset="0"/>
                <a:ea typeface="Times New Roman" charset="0"/>
                <a:cs typeface="Times New Roman" charset="0"/>
              </a:rPr>
              <a:t> at 430 Hz.</a:t>
            </a:r>
          </a:p>
        </p:txBody>
      </p:sp>
      <p:sp>
        <p:nvSpPr>
          <p:cNvPr id="7" name="Tekstvak 6"/>
          <p:cNvSpPr txBox="1"/>
          <p:nvPr/>
        </p:nvSpPr>
        <p:spPr>
          <a:xfrm rot="21004333">
            <a:off x="4076193" y="411414"/>
            <a:ext cx="5021200" cy="286232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nl-NL">
                <a:latin typeface="Times New Roman" charset="0"/>
                <a:ea typeface="Times New Roman" charset="0"/>
                <a:cs typeface="Times New Roman" charset="0"/>
              </a:rPr>
              <a:t>In the aftermath of the </a:t>
            </a:r>
            <a:r>
              <a:rPr lang="nl-NL">
                <a:latin typeface="Times New Roman" charset="0"/>
                <a:ea typeface="Times New Roman" charset="0"/>
                <a:cs typeface="Times New Roman" charset="0"/>
                <a:hlinkClick r:id="rId10" tooltip="French Revolution"/>
              </a:rPr>
              <a:t>French Revolution</a:t>
            </a:r>
            <a:r>
              <a:rPr lang="nl-NL">
                <a:latin typeface="Times New Roman" charset="0"/>
                <a:ea typeface="Times New Roman" charset="0"/>
                <a:cs typeface="Times New Roman" charset="0"/>
              </a:rPr>
              <a:t> (1789), the traditional units of measure used in the </a:t>
            </a:r>
            <a:r>
              <a:rPr lang="nl-NL">
                <a:latin typeface="Times New Roman" charset="0"/>
                <a:ea typeface="Times New Roman" charset="0"/>
                <a:cs typeface="Times New Roman" charset="0"/>
                <a:hlinkClick r:id="rId11" tooltip="Ancien Régime"/>
              </a:rPr>
              <a:t>Ancien Régime</a:t>
            </a:r>
            <a:r>
              <a:rPr lang="nl-NL">
                <a:latin typeface="Times New Roman" charset="0"/>
                <a:ea typeface="Times New Roman" charset="0"/>
                <a:cs typeface="Times New Roman" charset="0"/>
              </a:rPr>
              <a:t> were replaced. The </a:t>
            </a:r>
            <a:r>
              <a:rPr lang="nl-NL">
                <a:latin typeface="Times New Roman" charset="0"/>
                <a:ea typeface="Times New Roman" charset="0"/>
                <a:cs typeface="Times New Roman" charset="0"/>
                <a:hlinkClick r:id="rId12" tooltip="French livre"/>
              </a:rPr>
              <a:t>livre</a:t>
            </a:r>
            <a:r>
              <a:rPr lang="nl-NL">
                <a:latin typeface="Times New Roman" charset="0"/>
                <a:ea typeface="Times New Roman" charset="0"/>
                <a:cs typeface="Times New Roman" charset="0"/>
              </a:rPr>
              <a:t> monetary unit was replaced by the decimal </a:t>
            </a:r>
            <a:r>
              <a:rPr lang="nl-NL">
                <a:latin typeface="Times New Roman" charset="0"/>
                <a:ea typeface="Times New Roman" charset="0"/>
                <a:cs typeface="Times New Roman" charset="0"/>
                <a:hlinkClick r:id="rId13" tooltip="French franc"/>
              </a:rPr>
              <a:t>franc</a:t>
            </a:r>
            <a:r>
              <a:rPr lang="nl-NL">
                <a:latin typeface="Times New Roman" charset="0"/>
                <a:ea typeface="Times New Roman" charset="0"/>
                <a:cs typeface="Times New Roman" charset="0"/>
              </a:rPr>
              <a:t>, and a new unit of length was introduced which became known as the </a:t>
            </a:r>
            <a:r>
              <a:rPr lang="nl-NL">
                <a:latin typeface="Times New Roman" charset="0"/>
                <a:ea typeface="Times New Roman" charset="0"/>
                <a:cs typeface="Times New Roman" charset="0"/>
                <a:hlinkClick r:id="rId14" tooltip="Metre"/>
              </a:rPr>
              <a:t>metre</a:t>
            </a:r>
            <a:r>
              <a:rPr lang="nl-NL">
                <a:latin typeface="Times New Roman" charset="0"/>
                <a:ea typeface="Times New Roman" charset="0"/>
                <a:cs typeface="Times New Roman" charset="0"/>
              </a:rPr>
              <a:t>. </a:t>
            </a:r>
            <a:r>
              <a:rPr lang="nl-NL" b="1">
                <a:solidFill>
                  <a:srgbClr val="C00000"/>
                </a:solidFill>
                <a:latin typeface="Times New Roman" charset="0"/>
                <a:ea typeface="Times New Roman" charset="0"/>
                <a:cs typeface="Times New Roman" charset="0"/>
              </a:rPr>
              <a:t>The metre gained adoption in continental Europe </a:t>
            </a:r>
            <a:r>
              <a:rPr lang="nl-NL">
                <a:latin typeface="Times New Roman" charset="0"/>
                <a:ea typeface="Times New Roman" charset="0"/>
                <a:cs typeface="Times New Roman" charset="0"/>
              </a:rPr>
              <a:t>during the mid nineteenth century, particularly in scientific usage, and was officially established as an international measurement unit by the </a:t>
            </a:r>
            <a:r>
              <a:rPr lang="nl-NL">
                <a:latin typeface="Times New Roman" charset="0"/>
                <a:ea typeface="Times New Roman" charset="0"/>
                <a:cs typeface="Times New Roman" charset="0"/>
                <a:hlinkClick r:id="rId15" tooltip="Metre Convention"/>
              </a:rPr>
              <a:t>Metre Convention</a:t>
            </a:r>
            <a:r>
              <a:rPr lang="nl-NL">
                <a:latin typeface="Times New Roman" charset="0"/>
                <a:ea typeface="Times New Roman" charset="0"/>
                <a:cs typeface="Times New Roman" charset="0"/>
              </a:rPr>
              <a:t> of 1875.</a:t>
            </a:r>
          </a:p>
        </p:txBody>
      </p:sp>
      <p:sp>
        <p:nvSpPr>
          <p:cNvPr id="8" name="Tekstvak 7"/>
          <p:cNvSpPr txBox="1"/>
          <p:nvPr/>
        </p:nvSpPr>
        <p:spPr>
          <a:xfrm>
            <a:off x="104775" y="1374535"/>
            <a:ext cx="3421755" cy="23083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nl-NL" sz="1600">
                <a:latin typeface="Times New Roman" charset="0"/>
                <a:ea typeface="Times New Roman" charset="0"/>
                <a:cs typeface="Times New Roman" charset="0"/>
              </a:rPr>
              <a:t>Before clocks were invented, people kept time using different instruments to </a:t>
            </a:r>
            <a:r>
              <a:rPr lang="nl-NL" sz="1600">
                <a:latin typeface="Times New Roman" charset="0"/>
                <a:ea typeface="Times New Roman" charset="0"/>
                <a:cs typeface="Times New Roman" charset="0"/>
                <a:hlinkClick r:id="rId16"/>
              </a:rPr>
              <a:t>observe the Sun’s zenith at noon</a:t>
            </a:r>
            <a:r>
              <a:rPr lang="nl-NL" sz="1600">
                <a:latin typeface="Times New Roman" charset="0"/>
                <a:ea typeface="Times New Roman" charset="0"/>
                <a:cs typeface="Times New Roman" charset="0"/>
              </a:rPr>
              <a:t>. Towns and cities set clocks based on sunsets and sunrises. Time calculation became a serious problem for people travelling by train, sometimes hundreds of miles in a day. UTC is the </a:t>
            </a:r>
            <a:r>
              <a:rPr lang="nl-NL" sz="1600" b="1">
                <a:solidFill>
                  <a:srgbClr val="C00000"/>
                </a:solidFill>
                <a:latin typeface="Times New Roman" charset="0"/>
                <a:ea typeface="Times New Roman" charset="0"/>
                <a:cs typeface="Times New Roman" charset="0"/>
              </a:rPr>
              <a:t>World's Time Standard</a:t>
            </a:r>
            <a:r>
              <a:rPr lang="nl-NL" sz="1600">
                <a:latin typeface="Times New Roman" charset="0"/>
                <a:ea typeface="Times New Roman" charset="0"/>
                <a:cs typeface="Times New Roman" charset="0"/>
              </a:rPr>
              <a:t>.</a:t>
            </a:r>
          </a:p>
        </p:txBody>
      </p:sp>
      <p:sp>
        <p:nvSpPr>
          <p:cNvPr id="9" name="Tekstvak 8"/>
          <p:cNvSpPr txBox="1"/>
          <p:nvPr/>
        </p:nvSpPr>
        <p:spPr>
          <a:xfrm rot="151064">
            <a:off x="5142175" y="3109661"/>
            <a:ext cx="4119851" cy="313932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nl-NL">
                <a:latin typeface="Times New Roman" charset="0"/>
                <a:ea typeface="Times New Roman" charset="0"/>
                <a:cs typeface="Times New Roman" charset="0"/>
              </a:rPr>
              <a:t>Medical classification is the process of transforming descriptions of medical </a:t>
            </a:r>
            <a:r>
              <a:rPr lang="nl-NL">
                <a:latin typeface="Times New Roman" charset="0"/>
                <a:ea typeface="Times New Roman" charset="0"/>
                <a:cs typeface="Times New Roman" charset="0"/>
                <a:hlinkClick r:id="rId17" tooltip="Medical diagnosis"/>
              </a:rPr>
              <a:t>diagnoses</a:t>
            </a:r>
            <a:r>
              <a:rPr lang="nl-NL">
                <a:latin typeface="Times New Roman" charset="0"/>
                <a:ea typeface="Times New Roman" charset="0"/>
                <a:cs typeface="Times New Roman" charset="0"/>
              </a:rPr>
              <a:t> and </a:t>
            </a:r>
            <a:r>
              <a:rPr lang="nl-NL">
                <a:latin typeface="Times New Roman" charset="0"/>
                <a:ea typeface="Times New Roman" charset="0"/>
                <a:cs typeface="Times New Roman" charset="0"/>
                <a:hlinkClick r:id="rId18" tooltip="Medical procedure"/>
              </a:rPr>
              <a:t>procedures</a:t>
            </a:r>
            <a:r>
              <a:rPr lang="nl-NL">
                <a:latin typeface="Times New Roman" charset="0"/>
                <a:ea typeface="Times New Roman" charset="0"/>
                <a:cs typeface="Times New Roman" charset="0"/>
              </a:rPr>
              <a:t> into universal medical code numbers. SNOMED Clinical Terms (</a:t>
            </a:r>
            <a:r>
              <a:rPr lang="nl-NL">
                <a:latin typeface="Times New Roman" charset="0"/>
                <a:ea typeface="Times New Roman" charset="0"/>
                <a:cs typeface="Times New Roman" charset="0"/>
                <a:hlinkClick r:id="rId19" tooltip="SNOMED CT"/>
              </a:rPr>
              <a:t>SNOMED CT</a:t>
            </a:r>
            <a:r>
              <a:rPr lang="nl-NL">
                <a:latin typeface="Times New Roman" charset="0"/>
                <a:ea typeface="Times New Roman" charset="0"/>
                <a:cs typeface="Times New Roman" charset="0"/>
              </a:rPr>
              <a:t>) is intended to provide a set of concepts and relationships that offers a </a:t>
            </a:r>
            <a:r>
              <a:rPr lang="nl-NL" b="1">
                <a:solidFill>
                  <a:srgbClr val="C00000"/>
                </a:solidFill>
                <a:latin typeface="Times New Roman" charset="0"/>
                <a:ea typeface="Times New Roman" charset="0"/>
                <a:cs typeface="Times New Roman" charset="0"/>
              </a:rPr>
              <a:t>common reference point for comparison and aggregation of data about the health care process</a:t>
            </a:r>
            <a:r>
              <a:rPr lang="nl-NL">
                <a:latin typeface="Times New Roman" charset="0"/>
                <a:ea typeface="Times New Roman" charset="0"/>
                <a:cs typeface="Times New Roman" charset="0"/>
              </a:rPr>
              <a:t>. SNOMED-CT is designed to be managed by computer.</a:t>
            </a:r>
          </a:p>
        </p:txBody>
      </p:sp>
      <p:sp>
        <p:nvSpPr>
          <p:cNvPr id="10" name="Tijdelijke aanduiding voor dianummer 4"/>
          <p:cNvSpPr txBox="1">
            <a:spLocks/>
          </p:cNvSpPr>
          <p:nvPr/>
        </p:nvSpPr>
        <p:spPr>
          <a:xfrm>
            <a:off x="8514413" y="6467475"/>
            <a:ext cx="62958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98D62D6-C4D0-CF45-826A-ACE0069091C0}" type="slidenum">
              <a:rPr lang="en-GB"/>
              <a:t>25</a:t>
            </a:fld>
            <a:endParaRPr lang="en-GB" dirty="0"/>
          </a:p>
        </p:txBody>
      </p:sp>
    </p:spTree>
    <p:extLst>
      <p:ext uri="{BB962C8B-B14F-4D97-AF65-F5344CB8AC3E}">
        <p14:creationId xmlns:p14="http://schemas.microsoft.com/office/powerpoint/2010/main" val="114620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8480" y="1268760"/>
            <a:ext cx="8486008" cy="4324003"/>
          </a:xfrm>
        </p:spPr>
        <p:txBody>
          <a:bodyPr>
            <a:normAutofit/>
          </a:bodyPr>
          <a:lstStyle/>
          <a:p>
            <a:pPr marL="0" indent="0">
              <a:buNone/>
            </a:pPr>
            <a:r>
              <a:rPr lang="en-GB" b="1" dirty="0"/>
              <a:t>B2FIND: </a:t>
            </a:r>
            <a:r>
              <a:rPr lang="en-GB" b="1" i="1" dirty="0"/>
              <a:t>multi-disciplinary metadata catalogue</a:t>
            </a:r>
          </a:p>
          <a:p>
            <a:r>
              <a:rPr lang="en-GB" dirty="0"/>
              <a:t>in development: agreed basic metadata for all data objects (a degree of metadata interoperability).</a:t>
            </a:r>
          </a:p>
          <a:p>
            <a:pPr marL="0" indent="0">
              <a:buNone/>
            </a:pPr>
            <a:endParaRPr lang="en-GB" b="1" dirty="0"/>
          </a:p>
          <a:p>
            <a:pPr marL="0" indent="0">
              <a:buNone/>
            </a:pPr>
            <a:r>
              <a:rPr lang="en-GB" b="1" dirty="0"/>
              <a:t>B2SAFE: </a:t>
            </a:r>
            <a:r>
              <a:rPr lang="en-GB" b="1" i="1" dirty="0"/>
              <a:t>policy-driven data management</a:t>
            </a:r>
          </a:p>
          <a:p>
            <a:r>
              <a:rPr lang="en-GB" dirty="0" smtClean="0"/>
              <a:t>in </a:t>
            </a:r>
            <a:r>
              <a:rPr lang="en-GB" dirty="0"/>
              <a:t>development: single http API for all services and data (interoperability of data services, if not data!).</a:t>
            </a:r>
          </a:p>
          <a:p>
            <a:pPr marL="0" indent="0">
              <a:buNone/>
            </a:pPr>
            <a:endParaRPr lang="en-GB" b="1" dirty="0"/>
          </a:p>
          <a:p>
            <a:pPr marL="0" indent="0">
              <a:buNone/>
            </a:pPr>
            <a:r>
              <a:rPr lang="en-GB" b="1" dirty="0"/>
              <a:t>B2NOTE: </a:t>
            </a:r>
            <a:r>
              <a:rPr lang="en-GB" b="1" i="1" dirty="0"/>
              <a:t>annotate research data</a:t>
            </a:r>
          </a:p>
          <a:p>
            <a:r>
              <a:rPr lang="en-GB" dirty="0"/>
              <a:t>now a pilot: supports Linked Data and uses ontologies</a:t>
            </a:r>
          </a:p>
        </p:txBody>
      </p:sp>
      <p:sp>
        <p:nvSpPr>
          <p:cNvPr id="3" name="Title 2"/>
          <p:cNvSpPr>
            <a:spLocks noGrp="1"/>
          </p:cNvSpPr>
          <p:nvPr>
            <p:ph type="title"/>
          </p:nvPr>
        </p:nvSpPr>
        <p:spPr/>
        <p:txBody>
          <a:bodyPr/>
          <a:lstStyle/>
          <a:p>
            <a:r>
              <a:rPr lang="en-GB" dirty="0" smtClean="0"/>
              <a:t>EUDAT &amp; Interoperable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887" y="5732726"/>
            <a:ext cx="2719969" cy="45391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5242" y="5732726"/>
            <a:ext cx="2654910" cy="453361"/>
          </a:xfrm>
          <a:prstGeom prst="rect">
            <a:avLst/>
          </a:prstGeom>
        </p:spPr>
      </p:pic>
      <p:pic>
        <p:nvPicPr>
          <p:cNvPr id="1026" name="Picture 2" descr="https://eudat.eu/sites/default/files/Service_data_B2note-01_4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5732726"/>
            <a:ext cx="3024336" cy="45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378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a:t>B2SHARE: </a:t>
            </a:r>
            <a:r>
              <a:rPr lang="en-GB" b="1" i="1" dirty="0"/>
              <a:t>research data repository</a:t>
            </a:r>
          </a:p>
          <a:p>
            <a:pPr marL="0" indent="0">
              <a:buNone/>
            </a:pPr>
            <a:r>
              <a:rPr lang="en-GB" b="1" dirty="0"/>
              <a:t>B2SAFE: </a:t>
            </a:r>
            <a:r>
              <a:rPr lang="en-GB" b="1" i="1" dirty="0"/>
              <a:t>policy-driven data management</a:t>
            </a:r>
          </a:p>
          <a:p>
            <a:r>
              <a:rPr lang="en-GB" dirty="0"/>
              <a:t>now: encourage use of CC BY v 3 as common open data licence; encourage open formats where we have any influence.</a:t>
            </a:r>
          </a:p>
          <a:p>
            <a:pPr marL="0" indent="0">
              <a:buNone/>
            </a:pPr>
            <a:endParaRPr lang="en-GB" b="1" dirty="0"/>
          </a:p>
          <a:p>
            <a:pPr marL="0" indent="0">
              <a:buNone/>
            </a:pPr>
            <a:r>
              <a:rPr lang="en-GB" b="1" dirty="0"/>
              <a:t>EUDAT licensing wizard </a:t>
            </a:r>
          </a:p>
          <a:p>
            <a:r>
              <a:rPr lang="en-GB" dirty="0"/>
              <a:t>help you pick licence for data &amp; software </a:t>
            </a:r>
            <a:r>
              <a:rPr lang="en-GB" dirty="0">
                <a:hlinkClick r:id="rId3"/>
              </a:rPr>
              <a:t>http://ufal.github.io/public-license-selector/</a:t>
            </a:r>
            <a:r>
              <a:rPr lang="en-GB" dirty="0"/>
              <a:t> </a:t>
            </a:r>
          </a:p>
          <a:p>
            <a:pPr marL="0" indent="0">
              <a:buNone/>
            </a:pPr>
            <a:endParaRPr lang="en-GB" dirty="0"/>
          </a:p>
          <a:p>
            <a:endParaRPr lang="en-GB" dirty="0"/>
          </a:p>
        </p:txBody>
      </p:sp>
      <p:sp>
        <p:nvSpPr>
          <p:cNvPr id="3" name="Title 2"/>
          <p:cNvSpPr>
            <a:spLocks noGrp="1"/>
          </p:cNvSpPr>
          <p:nvPr>
            <p:ph type="title"/>
          </p:nvPr>
        </p:nvSpPr>
        <p:spPr/>
        <p:txBody>
          <a:bodyPr/>
          <a:lstStyle/>
          <a:p>
            <a:r>
              <a:rPr lang="en-GB" dirty="0" smtClean="0"/>
              <a:t>EUDAT &amp; Reusable</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512" y="5722848"/>
            <a:ext cx="2999909" cy="49287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2916" y="5721037"/>
            <a:ext cx="3023340" cy="516275"/>
          </a:xfrm>
          <a:prstGeom prst="rect">
            <a:avLst/>
          </a:prstGeom>
        </p:spPr>
      </p:pic>
    </p:spTree>
    <p:extLst>
      <p:ext uri="{BB962C8B-B14F-4D97-AF65-F5344CB8AC3E}">
        <p14:creationId xmlns:p14="http://schemas.microsoft.com/office/powerpoint/2010/main" val="1306306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US" dirty="0"/>
              <a:t>Hilary </a:t>
            </a:r>
            <a:r>
              <a:rPr lang="en-US" dirty="0" err="1"/>
              <a:t>Hanahoe</a:t>
            </a:r>
            <a:r>
              <a:rPr lang="en-US" dirty="0"/>
              <a:t>, Trust-IT</a:t>
            </a:r>
          </a:p>
          <a:p>
            <a:r>
              <a:rPr lang="en-US" dirty="0"/>
              <a:t>Kostas </a:t>
            </a:r>
            <a:r>
              <a:rPr lang="en-US" dirty="0" err="1"/>
              <a:t>Kavoussanakis</a:t>
            </a:r>
            <a:r>
              <a:rPr lang="en-US" dirty="0"/>
              <a:t>, EPCC</a:t>
            </a:r>
          </a:p>
          <a:p>
            <a:r>
              <a:rPr lang="en-US" dirty="0"/>
              <a:t>René van </a:t>
            </a:r>
            <a:r>
              <a:rPr lang="en-US" dirty="0" err="1"/>
              <a:t>Horik</a:t>
            </a:r>
            <a:r>
              <a:rPr lang="en-US" dirty="0"/>
              <a:t>, DANS</a:t>
            </a:r>
          </a:p>
          <a:p>
            <a:r>
              <a:rPr lang="en-US" dirty="0"/>
              <a:t>Hans van Piggelen, </a:t>
            </a:r>
            <a:r>
              <a:rPr lang="en-US" dirty="0" err="1"/>
              <a:t>SURFsara</a:t>
            </a:r>
          </a:p>
          <a:p>
            <a:r>
              <a:rPr lang="en-US" dirty="0"/>
              <a:t>Marjan Grootveld, DANS</a:t>
            </a:r>
          </a:p>
          <a:p>
            <a:endParaRPr lang="en-US" dirty="0"/>
          </a:p>
          <a:p>
            <a:endParaRPr lang="en-US" dirty="0"/>
          </a:p>
          <a:p>
            <a:endParaRPr lang="en-US" dirty="0"/>
          </a:p>
        </p:txBody>
      </p:sp>
      <p:sp>
        <p:nvSpPr>
          <p:cNvPr id="6" name="Content Placeholder 5"/>
          <p:cNvSpPr>
            <a:spLocks noGrp="1"/>
          </p:cNvSpPr>
          <p:nvPr>
            <p:ph sz="quarter" idx="11"/>
          </p:nvPr>
        </p:nvSpPr>
        <p:spPr/>
        <p:txBody>
          <a:bodyPr/>
          <a:lstStyle/>
          <a:p>
            <a:r>
              <a:rPr lang="en-US" dirty="0"/>
              <a:t>Christine Staiger, SURFsara</a:t>
            </a:r>
          </a:p>
          <a:p>
            <a:r>
              <a:rPr lang="en-US" dirty="0"/>
              <a:t>Mark van de Sanden, SURFsara</a:t>
            </a:r>
          </a:p>
          <a:p>
            <a:endParaRPr lang="en-US" dirty="0"/>
          </a:p>
          <a:p>
            <a:endParaRPr lang="en-US" dirty="0"/>
          </a:p>
          <a:p>
            <a:r>
              <a:rPr lang="en-US" dirty="0">
                <a:hlinkClick r:id="rId3"/>
              </a:rPr>
              <a:t>https://eudat.eu/training</a:t>
            </a:r>
            <a:r>
              <a:rPr lang="en-US" dirty="0"/>
              <a:t> </a:t>
            </a:r>
          </a:p>
          <a:p>
            <a:endParaRPr lang="en-US" dirty="0"/>
          </a:p>
          <a:p>
            <a:endParaRPr lang="en-US" dirty="0"/>
          </a:p>
        </p:txBody>
      </p:sp>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3053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sz="2800" dirty="0"/>
              <a:t>EUDAT offers a </a:t>
            </a:r>
            <a:r>
              <a:rPr lang="en-GB" sz="2800" b="1" dirty="0"/>
              <a:t>complete set of research data services, expertise and technology solutions </a:t>
            </a:r>
            <a:r>
              <a:rPr lang="en-GB" sz="2800" dirty="0"/>
              <a:t>to all European scientists and researchers. </a:t>
            </a:r>
          </a:p>
          <a:p>
            <a:pPr lvl="0"/>
            <a:r>
              <a:rPr lang="en-GB" sz="2800" dirty="0"/>
              <a:t>These </a:t>
            </a:r>
            <a:r>
              <a:rPr lang="en-GB" sz="2800" b="1" dirty="0"/>
              <a:t>shared services and storage resources</a:t>
            </a:r>
            <a:r>
              <a:rPr lang="en-GB" sz="2800" dirty="0"/>
              <a:t> are </a:t>
            </a:r>
            <a:r>
              <a:rPr lang="en-GB" sz="2800" b="1" dirty="0"/>
              <a:t>distributed across 15 European countries</a:t>
            </a:r>
            <a:r>
              <a:rPr lang="en-GB" sz="2800" b="1" dirty="0" smtClean="0"/>
              <a:t>.</a:t>
            </a:r>
          </a:p>
          <a:p>
            <a:r>
              <a:rPr lang="en-GB" sz="2800" dirty="0"/>
              <a:t>Data are safely stored alongside some of </a:t>
            </a:r>
            <a:r>
              <a:rPr lang="en-GB" sz="2800" b="1" dirty="0"/>
              <a:t>Europe’s most powerful supercomputers</a:t>
            </a:r>
            <a:r>
              <a:rPr lang="en-GB" sz="2800" b="1" dirty="0" smtClean="0"/>
              <a:t>.</a:t>
            </a:r>
            <a:endParaRPr lang="en-GB" sz="2800" dirty="0"/>
          </a:p>
        </p:txBody>
      </p:sp>
      <p:sp>
        <p:nvSpPr>
          <p:cNvPr id="3" name="Title 2"/>
          <p:cNvSpPr>
            <a:spLocks noGrp="1"/>
          </p:cNvSpPr>
          <p:nvPr>
            <p:ph type="title"/>
          </p:nvPr>
        </p:nvSpPr>
        <p:spPr/>
        <p:txBody>
          <a:bodyPr/>
          <a:lstStyle/>
          <a:p>
            <a:r>
              <a:rPr lang="en-GB" dirty="0" smtClean="0"/>
              <a:t>EUDAT Services Suite</a:t>
            </a:r>
            <a:endParaRPr lang="en-GB" dirty="0"/>
          </a:p>
        </p:txBody>
      </p:sp>
    </p:spTree>
    <p:extLst>
      <p:ext uri="{BB962C8B-B14F-4D97-AF65-F5344CB8AC3E}">
        <p14:creationId xmlns:p14="http://schemas.microsoft.com/office/powerpoint/2010/main" val="1953279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927" r="3907"/>
          <a:stretch/>
        </p:blipFill>
        <p:spPr>
          <a:xfrm>
            <a:off x="3548351" y="1340768"/>
            <a:ext cx="5489305" cy="3672408"/>
          </a:xfrm>
          <a:prstGeom prst="rect">
            <a:avLst/>
          </a:prstGeom>
        </p:spPr>
      </p:pic>
      <p:sp>
        <p:nvSpPr>
          <p:cNvPr id="3" name="Title 2"/>
          <p:cNvSpPr>
            <a:spLocks noGrp="1"/>
          </p:cNvSpPr>
          <p:nvPr>
            <p:ph type="title"/>
          </p:nvPr>
        </p:nvSpPr>
        <p:spPr/>
        <p:txBody>
          <a:bodyPr/>
          <a:lstStyle/>
          <a:p>
            <a:r>
              <a:rPr lang="en-US" dirty="0" smtClean="0"/>
              <a:t>EUDAT Services Suite</a:t>
            </a:r>
            <a:endParaRPr lang="en-US" dirty="0"/>
          </a:p>
        </p:txBody>
      </p:sp>
      <p:sp>
        <p:nvSpPr>
          <p:cNvPr id="4" name="Rectangle 3"/>
          <p:cNvSpPr/>
          <p:nvPr/>
        </p:nvSpPr>
        <p:spPr>
          <a:xfrm>
            <a:off x="2760163" y="6011996"/>
            <a:ext cx="3523722" cy="369332"/>
          </a:xfrm>
          <a:prstGeom prst="rect">
            <a:avLst/>
          </a:prstGeom>
        </p:spPr>
        <p:txBody>
          <a:bodyPr wrap="none">
            <a:spAutoFit/>
          </a:bodyPr>
          <a:lstStyle/>
          <a:p>
            <a:pPr algn="ctr" eaLnBrk="1" hangingPunct="1"/>
            <a:r>
              <a:rPr lang="en-US" altLang="en-US" sz="1800" b="1" kern="1200" dirty="0" smtClean="0">
                <a:solidFill>
                  <a:srgbClr val="2D4E77"/>
                </a:solidFill>
                <a:latin typeface="Century Gothic" panose="020B0502020202020204" pitchFamily="34" charset="0"/>
                <a:ea typeface="+mn-ea"/>
                <a:cs typeface="+mn-cs"/>
              </a:rPr>
              <a:t>http://www.eudat.eu/services</a:t>
            </a:r>
            <a:endParaRPr lang="en-US" altLang="en-US" sz="1800" b="1" kern="1200" dirty="0">
              <a:solidFill>
                <a:srgbClr val="2D4E77"/>
              </a:solidFill>
              <a:latin typeface="Century Gothic" panose="020B0502020202020204" pitchFamily="34" charset="0"/>
              <a:ea typeface="+mn-ea"/>
              <a:cs typeface="+mn-cs"/>
            </a:endParaRPr>
          </a:p>
        </p:txBody>
      </p:sp>
      <p:pic>
        <p:nvPicPr>
          <p:cNvPr id="6"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14342" y="1772814"/>
            <a:ext cx="3214198" cy="532235"/>
          </a:xfrm>
          <a:prstGeom prst="rect">
            <a:avLst/>
          </a:prstGeom>
          <a:noFill/>
          <a:ln w="9525">
            <a:noFill/>
            <a:miter lim="800000"/>
            <a:headEnd/>
            <a:tailEnd/>
          </a:ln>
        </p:spPr>
      </p:pic>
      <p:pic>
        <p:nvPicPr>
          <p:cNvPr id="7" name="Picture 2"/>
          <p:cNvPicPr>
            <a:picLocks noChangeAspect="1"/>
          </p:cNvPicPr>
          <p:nvPr/>
        </p:nvPicPr>
        <p:blipFill>
          <a:blip r:embed="rId5" cstate="print"/>
          <a:srcRect/>
          <a:stretch>
            <a:fillRect/>
          </a:stretch>
        </p:blipFill>
        <p:spPr bwMode="auto">
          <a:xfrm>
            <a:off x="227013" y="2429973"/>
            <a:ext cx="3193285" cy="496032"/>
          </a:xfrm>
          <a:prstGeom prst="rect">
            <a:avLst/>
          </a:prstGeom>
          <a:noFill/>
          <a:ln w="9525">
            <a:noFill/>
            <a:miter lim="800000"/>
            <a:headEnd/>
            <a:tailEnd/>
          </a:ln>
        </p:spPr>
      </p:pic>
      <p:pic>
        <p:nvPicPr>
          <p:cNvPr id="8" name="Picture 6" descr="C:\Users\lbermude\Documents\Laura\eudat\conference\3rd-conference\poster-services\b2stage\presentacion\B2STAGE_payoff.png"/>
          <p:cNvPicPr>
            <a:picLocks noChangeAspect="1" noChangeArrowheads="1"/>
          </p:cNvPicPr>
          <p:nvPr/>
        </p:nvPicPr>
        <p:blipFill>
          <a:blip r:embed="rId6" cstate="print"/>
          <a:srcRect/>
          <a:stretch>
            <a:fillRect/>
          </a:stretch>
        </p:blipFill>
        <p:spPr bwMode="auto">
          <a:xfrm>
            <a:off x="227013" y="3048448"/>
            <a:ext cx="3193284" cy="496033"/>
          </a:xfrm>
          <a:prstGeom prst="rect">
            <a:avLst/>
          </a:prstGeom>
          <a:noFill/>
          <a:ln w="9525">
            <a:noFill/>
            <a:miter lim="800000"/>
            <a:headEnd/>
            <a:tailEnd/>
          </a:ln>
        </p:spPr>
      </p:pic>
      <p:pic>
        <p:nvPicPr>
          <p:cNvPr id="9" name="Picture 1"/>
          <p:cNvPicPr>
            <a:picLocks noChangeAspect="1"/>
          </p:cNvPicPr>
          <p:nvPr/>
        </p:nvPicPr>
        <p:blipFill>
          <a:blip r:embed="rId7" cstate="print"/>
          <a:srcRect/>
          <a:stretch>
            <a:fillRect/>
          </a:stretch>
        </p:blipFill>
        <p:spPr bwMode="auto">
          <a:xfrm>
            <a:off x="227013" y="3671545"/>
            <a:ext cx="3194452" cy="496033"/>
          </a:xfrm>
          <a:prstGeom prst="rect">
            <a:avLst/>
          </a:prstGeom>
          <a:noFill/>
          <a:ln w="9525">
            <a:noFill/>
            <a:miter lim="800000"/>
            <a:headEnd/>
            <a:tailEnd/>
          </a:ln>
        </p:spPr>
      </p:pic>
      <p:pic>
        <p:nvPicPr>
          <p:cNvPr id="11" name="Picture 10" descr="B2HANDLE ORIGINAL with payoff.png"/>
          <p:cNvPicPr>
            <a:picLocks noChangeAspect="1"/>
          </p:cNvPicPr>
          <p:nvPr/>
        </p:nvPicPr>
        <p:blipFill rotWithShape="1">
          <a:blip r:embed="rId8">
            <a:extLst>
              <a:ext uri="{28A0092B-C50C-407E-A947-70E740481C1C}">
                <a14:useLocalDpi xmlns:a14="http://schemas.microsoft.com/office/drawing/2010/main" val="0"/>
              </a:ext>
            </a:extLst>
          </a:blip>
          <a:srcRect t="11247" b="20363"/>
          <a:stretch/>
        </p:blipFill>
        <p:spPr>
          <a:xfrm>
            <a:off x="227013" y="4280971"/>
            <a:ext cx="3192859" cy="532408"/>
          </a:xfrm>
          <a:prstGeom prst="rect">
            <a:avLst/>
          </a:prstGeom>
        </p:spPr>
      </p:pic>
      <p:pic>
        <p:nvPicPr>
          <p:cNvPr id="12" name="Picture 11" descr="B2ACCES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7013" y="4931374"/>
            <a:ext cx="3192859" cy="495828"/>
          </a:xfrm>
          <a:prstGeom prst="rect">
            <a:avLst/>
          </a:prstGeom>
        </p:spPr>
      </p:pic>
      <p:pic>
        <p:nvPicPr>
          <p:cNvPr id="2" name="Immagin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464" y="1202685"/>
            <a:ext cx="3238408" cy="536243"/>
          </a:xfrm>
          <a:prstGeom prst="rect">
            <a:avLst/>
          </a:prstGeom>
        </p:spPr>
      </p:pic>
    </p:spTree>
    <p:extLst>
      <p:ext uri="{BB962C8B-B14F-4D97-AF65-F5344CB8AC3E}">
        <p14:creationId xmlns:p14="http://schemas.microsoft.com/office/powerpoint/2010/main" val="1528091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1483455"/>
            <a:ext cx="6023902" cy="5304163"/>
          </a:xfrm>
          <a:prstGeom prst="rect">
            <a:avLst/>
          </a:prstGeom>
        </p:spPr>
      </p:pic>
      <p:sp>
        <p:nvSpPr>
          <p:cNvPr id="3" name="Title 2"/>
          <p:cNvSpPr>
            <a:spLocks noGrp="1"/>
          </p:cNvSpPr>
          <p:nvPr>
            <p:ph type="title"/>
          </p:nvPr>
        </p:nvSpPr>
        <p:spPr/>
        <p:txBody>
          <a:bodyPr/>
          <a:lstStyle/>
          <a:p>
            <a:r>
              <a:rPr lang="en-GB" dirty="0"/>
              <a:t>A truly pan-European Infrastructure</a:t>
            </a:r>
          </a:p>
        </p:txBody>
      </p:sp>
      <p:sp>
        <p:nvSpPr>
          <p:cNvPr id="62" name="Rettangolo 59"/>
          <p:cNvSpPr/>
          <p:nvPr/>
        </p:nvSpPr>
        <p:spPr>
          <a:xfrm>
            <a:off x="467544" y="1241465"/>
            <a:ext cx="5328592" cy="1477328"/>
          </a:xfrm>
          <a:prstGeom prst="rect">
            <a:avLst/>
          </a:prstGeom>
        </p:spPr>
        <p:txBody>
          <a:bodyPr wrap="square">
            <a:spAutoFit/>
          </a:bodyPr>
          <a:lstStyle/>
          <a:p>
            <a:r>
              <a:rPr lang="en-GB" dirty="0" smtClean="0">
                <a:latin typeface="Century Gothic" pitchFamily="34" charset="0"/>
              </a:rPr>
              <a:t>EUDAT offers </a:t>
            </a:r>
            <a:r>
              <a:rPr lang="en-GB" b="1" dirty="0" smtClean="0">
                <a:latin typeface="Century Gothic" pitchFamily="34" charset="0"/>
              </a:rPr>
              <a:t>common data services</a:t>
            </a:r>
            <a:r>
              <a:rPr lang="en-GB" dirty="0" smtClean="0">
                <a:latin typeface="Century Gothic" pitchFamily="34" charset="0"/>
              </a:rPr>
              <a:t>, supporting </a:t>
            </a:r>
            <a:r>
              <a:rPr lang="en-GB" b="1" dirty="0" smtClean="0">
                <a:latin typeface="Century Gothic" pitchFamily="34" charset="0"/>
              </a:rPr>
              <a:t>multiple research communities</a:t>
            </a:r>
            <a:r>
              <a:rPr lang="en-GB" dirty="0" smtClean="0">
                <a:latin typeface="Century Gothic" pitchFamily="34" charset="0"/>
              </a:rPr>
              <a:t> as well as </a:t>
            </a:r>
            <a:r>
              <a:rPr lang="en-GB" b="1" dirty="0" smtClean="0">
                <a:latin typeface="Century Gothic" pitchFamily="34" charset="0"/>
              </a:rPr>
              <a:t>individuals</a:t>
            </a:r>
            <a:r>
              <a:rPr lang="en-GB" dirty="0" smtClean="0">
                <a:latin typeface="Century Gothic" pitchFamily="34" charset="0"/>
              </a:rPr>
              <a:t>, through a </a:t>
            </a:r>
            <a:r>
              <a:rPr lang="en-GB" b="1" dirty="0" smtClean="0">
                <a:latin typeface="Century Gothic" pitchFamily="34" charset="0"/>
              </a:rPr>
              <a:t>geographically distributed, resilient network</a:t>
            </a:r>
            <a:r>
              <a:rPr lang="en-GB" dirty="0" smtClean="0">
                <a:latin typeface="Century Gothic" pitchFamily="34" charset="0"/>
              </a:rPr>
              <a:t> of 36 European organisations</a:t>
            </a:r>
          </a:p>
        </p:txBody>
      </p:sp>
      <p:sp>
        <p:nvSpPr>
          <p:cNvPr id="63" name="Rettangolo 60"/>
          <p:cNvSpPr/>
          <p:nvPr/>
        </p:nvSpPr>
        <p:spPr>
          <a:xfrm>
            <a:off x="467544" y="3068960"/>
            <a:ext cx="3744416" cy="2308324"/>
          </a:xfrm>
          <a:prstGeom prst="rect">
            <a:avLst/>
          </a:prstGeom>
        </p:spPr>
        <p:txBody>
          <a:bodyPr wrap="square">
            <a:spAutoFit/>
          </a:bodyPr>
          <a:lstStyle/>
          <a:p>
            <a:r>
              <a:rPr lang="en-GB" dirty="0" smtClean="0">
                <a:latin typeface="Century Gothic" pitchFamily="34" charset="0"/>
              </a:rPr>
              <a:t>Our vision is to </a:t>
            </a:r>
            <a:r>
              <a:rPr lang="en-GB" b="1" dirty="0" smtClean="0">
                <a:latin typeface="Century Gothic" pitchFamily="34" charset="0"/>
              </a:rPr>
              <a:t>enable European researchers and practitioners </a:t>
            </a:r>
            <a:r>
              <a:rPr lang="en-GB" dirty="0" smtClean="0">
                <a:latin typeface="Century Gothic" pitchFamily="34" charset="0"/>
              </a:rPr>
              <a:t>from any research discipline to </a:t>
            </a:r>
            <a:r>
              <a:rPr lang="en-GB" b="1" dirty="0" smtClean="0">
                <a:latin typeface="Century Gothic" pitchFamily="34" charset="0"/>
              </a:rPr>
              <a:t>preserve, find, access, and process data</a:t>
            </a:r>
            <a:r>
              <a:rPr lang="en-GB" dirty="0" smtClean="0">
                <a:latin typeface="Century Gothic" pitchFamily="34" charset="0"/>
              </a:rPr>
              <a:t> in a </a:t>
            </a:r>
            <a:r>
              <a:rPr lang="en-GB" b="1" dirty="0" smtClean="0">
                <a:latin typeface="Century Gothic" pitchFamily="34" charset="0"/>
              </a:rPr>
              <a:t>trusted environment</a:t>
            </a:r>
            <a:r>
              <a:rPr lang="en-GB" dirty="0" smtClean="0">
                <a:latin typeface="Century Gothic" pitchFamily="34" charset="0"/>
              </a:rPr>
              <a:t>, as part of a </a:t>
            </a:r>
            <a:r>
              <a:rPr lang="en-GB" b="1" dirty="0" smtClean="0">
                <a:latin typeface="Century Gothic" pitchFamily="34" charset="0"/>
              </a:rPr>
              <a:t>Collaborative Data Infrastructure</a:t>
            </a:r>
          </a:p>
        </p:txBody>
      </p:sp>
    </p:spTree>
    <p:extLst>
      <p:ext uri="{BB962C8B-B14F-4D97-AF65-F5344CB8AC3E}">
        <p14:creationId xmlns:p14="http://schemas.microsoft.com/office/powerpoint/2010/main" val="2410712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Community-Driven Solutions</a:t>
            </a:r>
            <a:endParaRPr lang="en-GB" dirty="0"/>
          </a:p>
        </p:txBody>
      </p:sp>
      <p:sp>
        <p:nvSpPr>
          <p:cNvPr id="48" name="Rettangolo 60"/>
          <p:cNvSpPr/>
          <p:nvPr/>
        </p:nvSpPr>
        <p:spPr>
          <a:xfrm>
            <a:off x="6839744" y="4869160"/>
            <a:ext cx="2304256" cy="1754326"/>
          </a:xfrm>
          <a:prstGeom prst="rect">
            <a:avLst/>
          </a:prstGeom>
        </p:spPr>
        <p:txBody>
          <a:bodyPr wrap="square">
            <a:spAutoFit/>
          </a:bodyPr>
          <a:lstStyle/>
          <a:p>
            <a:r>
              <a:rPr lang="en-GB" i="1" dirty="0" smtClean="0">
                <a:latin typeface="Century Gothic" pitchFamily="34" charset="0"/>
              </a:rPr>
              <a:t>EUDAT services are designed</a:t>
            </a:r>
            <a:r>
              <a:rPr lang="en-GB" i="1" dirty="0">
                <a:latin typeface="Century Gothic" pitchFamily="34" charset="0"/>
              </a:rPr>
              <a:t>, built </a:t>
            </a:r>
            <a:r>
              <a:rPr lang="en-GB" i="1" dirty="0" smtClean="0">
                <a:latin typeface="Century Gothic" pitchFamily="34" charset="0"/>
              </a:rPr>
              <a:t>and </a:t>
            </a:r>
            <a:r>
              <a:rPr lang="en-GB" i="1" dirty="0">
                <a:latin typeface="Century Gothic" pitchFamily="34" charset="0"/>
              </a:rPr>
              <a:t>implemented based on user community requirements.</a:t>
            </a:r>
            <a:endParaRPr lang="en-GB" i="1" dirty="0" smtClean="0">
              <a:latin typeface="Century Gothic" pitchFamily="34"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3307"/>
            <a:ext cx="8444276" cy="5459919"/>
          </a:xfrm>
          <a:prstGeom prst="rect">
            <a:avLst/>
          </a:prstGeom>
        </p:spPr>
      </p:pic>
    </p:spTree>
    <p:extLst>
      <p:ext uri="{BB962C8B-B14F-4D97-AF65-F5344CB8AC3E}">
        <p14:creationId xmlns:p14="http://schemas.microsoft.com/office/powerpoint/2010/main" val="1796591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it-IT" dirty="0" smtClean="0"/>
              <a:t>B2DROP</a:t>
            </a:r>
            <a:endParaRPr lang="en-GB" dirty="0"/>
          </a:p>
        </p:txBody>
      </p:sp>
      <p:sp>
        <p:nvSpPr>
          <p:cNvPr id="4" name="Subtitle 3"/>
          <p:cNvSpPr>
            <a:spLocks noGrp="1"/>
          </p:cNvSpPr>
          <p:nvPr>
            <p:ph type="subTitle" idx="1"/>
          </p:nvPr>
        </p:nvSpPr>
        <p:spPr>
          <a:xfrm>
            <a:off x="1403648" y="3403104"/>
            <a:ext cx="6400800" cy="601960"/>
          </a:xfrm>
        </p:spPr>
        <p:txBody>
          <a:bodyPr>
            <a:normAutofit fontScale="85000" lnSpcReduction="10000"/>
          </a:bodyPr>
          <a:lstStyle/>
          <a:p>
            <a:r>
              <a:rPr lang="en-US" dirty="0"/>
              <a:t>EUDAT’s Personal Cloud Storage </a:t>
            </a:r>
            <a:r>
              <a:rPr lang="en-US" dirty="0" smtClean="0"/>
              <a:t>Service</a:t>
            </a:r>
            <a:endParaRPr lang="en-US" dirty="0"/>
          </a:p>
        </p:txBody>
      </p:sp>
      <p:sp>
        <p:nvSpPr>
          <p:cNvPr id="5" name="TextBox 4"/>
          <p:cNvSpPr txBox="1"/>
          <p:nvPr/>
        </p:nvSpPr>
        <p:spPr>
          <a:xfrm>
            <a:off x="915716" y="3789040"/>
            <a:ext cx="7344816" cy="923330"/>
          </a:xfrm>
          <a:prstGeom prst="rect">
            <a:avLst/>
          </a:prstGeom>
          <a:noFill/>
        </p:spPr>
        <p:txBody>
          <a:bodyPr wrap="square" rtlCol="0">
            <a:spAutoFit/>
          </a:bodyPr>
          <a:lstStyle/>
          <a:p>
            <a:pPr algn="ctr"/>
            <a:r>
              <a:rPr lang="en-US" dirty="0" smtClean="0">
                <a:latin typeface="Century Gothic" pitchFamily="34" charset="0"/>
              </a:rPr>
              <a:t>B2DROP is a </a:t>
            </a:r>
            <a:r>
              <a:rPr lang="en-US" b="1" dirty="0" smtClean="0">
                <a:latin typeface="Century Gothic" pitchFamily="34" charset="0"/>
              </a:rPr>
              <a:t>secure and trusted </a:t>
            </a:r>
            <a:r>
              <a:rPr lang="en-US" dirty="0" smtClean="0">
                <a:latin typeface="Century Gothic" pitchFamily="34" charset="0"/>
              </a:rPr>
              <a:t>data exchange service for researchers and scientists to keep their research data </a:t>
            </a:r>
            <a:r>
              <a:rPr lang="en-US" b="1" dirty="0" smtClean="0">
                <a:latin typeface="Century Gothic" pitchFamily="34" charset="0"/>
              </a:rPr>
              <a:t>synchronized</a:t>
            </a:r>
            <a:r>
              <a:rPr lang="en-US" dirty="0" smtClean="0">
                <a:latin typeface="Century Gothic" pitchFamily="34" charset="0"/>
              </a:rPr>
              <a:t> and up-to-date and to exchange with others.</a:t>
            </a:r>
          </a:p>
        </p:txBody>
      </p:sp>
    </p:spTree>
    <p:extLst>
      <p:ext uri="{BB962C8B-B14F-4D97-AF65-F5344CB8AC3E}">
        <p14:creationId xmlns:p14="http://schemas.microsoft.com/office/powerpoint/2010/main" val="2104293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3">
            <a:extLst>
              <a:ext uri="{28A0092B-C50C-407E-A947-70E740481C1C}">
                <a14:useLocalDpi xmlns:a14="http://schemas.microsoft.com/office/drawing/2010/main" val="0"/>
              </a:ext>
            </a:extLst>
          </a:blip>
          <a:srcRect l="5204" r="2660"/>
          <a:stretch/>
        </p:blipFill>
        <p:spPr bwMode="auto">
          <a:xfrm>
            <a:off x="4607020" y="1670845"/>
            <a:ext cx="4445151" cy="2910284"/>
          </a:xfrm>
          <a:prstGeom prst="rect">
            <a:avLst/>
          </a:prstGeom>
          <a:noFill/>
          <a:ln w="9525">
            <a:noFill/>
            <a:miter lim="800000"/>
            <a:headEnd/>
            <a:tailEnd/>
          </a:ln>
        </p:spPr>
      </p:pic>
      <p:sp>
        <p:nvSpPr>
          <p:cNvPr id="4" name="Content Placeholder 2"/>
          <p:cNvSpPr>
            <a:spLocks noGrp="1"/>
          </p:cNvSpPr>
          <p:nvPr>
            <p:ph idx="1"/>
          </p:nvPr>
        </p:nvSpPr>
        <p:spPr>
          <a:xfrm>
            <a:off x="480486" y="1647384"/>
            <a:ext cx="4104456" cy="2396555"/>
          </a:xfrm>
        </p:spPr>
        <p:txBody>
          <a:bodyPr>
            <a:normAutofit/>
          </a:bodyPr>
          <a:lstStyle/>
          <a:p>
            <a:pPr lvl="0"/>
            <a:r>
              <a:rPr lang="en-US" sz="1800" b="1" dirty="0" smtClean="0"/>
              <a:t>Store and exchange </a:t>
            </a:r>
            <a:r>
              <a:rPr lang="en-US" sz="1800" dirty="0" smtClean="0"/>
              <a:t>data with </a:t>
            </a:r>
            <a:r>
              <a:rPr lang="en-GB" sz="1800" dirty="0"/>
              <a:t>colleagues and team members, including research </a:t>
            </a:r>
            <a:r>
              <a:rPr lang="en-US" sz="1800" dirty="0"/>
              <a:t>data not finalized for publishing</a:t>
            </a:r>
            <a:endParaRPr lang="en-GB" sz="1800" dirty="0"/>
          </a:p>
          <a:p>
            <a:pPr lvl="0"/>
            <a:r>
              <a:rPr lang="en-US" sz="1800" b="1" dirty="0"/>
              <a:t>share data </a:t>
            </a:r>
            <a:r>
              <a:rPr lang="en-US" sz="1800" dirty="0"/>
              <a:t>with fine-grained access controls</a:t>
            </a:r>
            <a:endParaRPr lang="en-GB" sz="1800" dirty="0"/>
          </a:p>
          <a:p>
            <a:pPr lvl="0"/>
            <a:r>
              <a:rPr lang="en-US" sz="1800" b="1" dirty="0"/>
              <a:t>synchronize </a:t>
            </a:r>
            <a:r>
              <a:rPr lang="en-GB" sz="1800" b="1" dirty="0"/>
              <a:t>multiple versions </a:t>
            </a:r>
            <a:r>
              <a:rPr lang="en-GB" sz="1800" dirty="0"/>
              <a:t>of </a:t>
            </a:r>
            <a:r>
              <a:rPr lang="en-US" sz="1800" dirty="0"/>
              <a:t>data across different </a:t>
            </a:r>
            <a:r>
              <a:rPr lang="en-US" sz="1800" dirty="0" smtClean="0"/>
              <a:t>devices</a:t>
            </a:r>
            <a:endParaRPr lang="en-GB" sz="1800" dirty="0"/>
          </a:p>
        </p:txBody>
      </p:sp>
      <p:sp>
        <p:nvSpPr>
          <p:cNvPr id="5" name="TextBox 4"/>
          <p:cNvSpPr txBox="1"/>
          <p:nvPr/>
        </p:nvSpPr>
        <p:spPr>
          <a:xfrm>
            <a:off x="498859" y="1196752"/>
            <a:ext cx="7344816" cy="369332"/>
          </a:xfrm>
          <a:prstGeom prst="rect">
            <a:avLst/>
          </a:prstGeom>
          <a:noFill/>
        </p:spPr>
        <p:txBody>
          <a:bodyPr wrap="square" rtlCol="0">
            <a:spAutoFit/>
          </a:bodyPr>
          <a:lstStyle/>
          <a:p>
            <a:pPr lvl="0"/>
            <a:r>
              <a:rPr lang="en-US" b="1" dirty="0" smtClean="0">
                <a:latin typeface="Century Gothic" panose="020B0502020202020204" pitchFamily="34" charset="0"/>
              </a:rPr>
              <a:t>An ideal solution </a:t>
            </a:r>
            <a:r>
              <a:rPr lang="en-US" dirty="0" smtClean="0">
                <a:latin typeface="Century Gothic" panose="020B0502020202020204" pitchFamily="34" charset="0"/>
              </a:rPr>
              <a:t>for </a:t>
            </a:r>
            <a:r>
              <a:rPr lang="en-US" b="1" dirty="0">
                <a:latin typeface="Century Gothic" panose="020B0502020202020204" pitchFamily="34" charset="0"/>
              </a:rPr>
              <a:t>researchers</a:t>
            </a:r>
            <a:r>
              <a:rPr lang="en-US" dirty="0">
                <a:latin typeface="Century Gothic" panose="020B0502020202020204" pitchFamily="34" charset="0"/>
              </a:rPr>
              <a:t> and </a:t>
            </a:r>
            <a:r>
              <a:rPr lang="en-US" b="1" dirty="0" smtClean="0">
                <a:latin typeface="Century Gothic" panose="020B0502020202020204" pitchFamily="34" charset="0"/>
              </a:rPr>
              <a:t>scientists to:</a:t>
            </a:r>
          </a:p>
        </p:txBody>
      </p:sp>
      <p:pic>
        <p:nvPicPr>
          <p:cNvPr id="6" name="Picture 2"/>
          <p:cNvPicPr>
            <a:picLocks noChangeAspect="1"/>
          </p:cNvPicPr>
          <p:nvPr/>
        </p:nvPicPr>
        <p:blipFill>
          <a:blip r:embed="rId4" cstate="print"/>
          <a:srcRect/>
          <a:stretch>
            <a:fillRect/>
          </a:stretch>
        </p:blipFill>
        <p:spPr bwMode="auto">
          <a:xfrm>
            <a:off x="392502" y="4077072"/>
            <a:ext cx="3754812" cy="1964631"/>
          </a:xfrm>
          <a:prstGeom prst="rect">
            <a:avLst/>
          </a:prstGeom>
          <a:noFill/>
          <a:ln w="9525">
            <a:noFill/>
            <a:miter lim="800000"/>
            <a:headEnd/>
            <a:tailEnd/>
          </a:ln>
        </p:spPr>
      </p:pic>
      <p:sp>
        <p:nvSpPr>
          <p:cNvPr id="8" name="TextBox 7"/>
          <p:cNvSpPr txBox="1"/>
          <p:nvPr/>
        </p:nvSpPr>
        <p:spPr>
          <a:xfrm>
            <a:off x="5015045" y="4869160"/>
            <a:ext cx="2667100" cy="369332"/>
          </a:xfrm>
          <a:prstGeom prst="rect">
            <a:avLst/>
          </a:prstGeom>
          <a:noFill/>
        </p:spPr>
        <p:txBody>
          <a:bodyPr wrap="square" rtlCol="0">
            <a:spAutoFit/>
          </a:bodyPr>
          <a:lstStyle/>
          <a:p>
            <a:pPr lvl="0"/>
            <a:r>
              <a:rPr lang="en-US" b="1" dirty="0" smtClean="0">
                <a:latin typeface="Century Gothic" pitchFamily="34" charset="0"/>
              </a:rPr>
              <a:t>Features:</a:t>
            </a:r>
          </a:p>
        </p:txBody>
      </p:sp>
      <p:sp>
        <p:nvSpPr>
          <p:cNvPr id="12" name="Content Placeholder 2"/>
          <p:cNvSpPr txBox="1">
            <a:spLocks/>
          </p:cNvSpPr>
          <p:nvPr/>
        </p:nvSpPr>
        <p:spPr>
          <a:xfrm>
            <a:off x="4802381" y="5255059"/>
            <a:ext cx="4104456" cy="119827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5"/>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1800" dirty="0" smtClean="0"/>
              <a:t>20 GB storage per user</a:t>
            </a:r>
          </a:p>
          <a:p>
            <a:r>
              <a:rPr lang="it-IT" sz="1800" dirty="0" smtClean="0"/>
              <a:t>Living objects, so no PIDs</a:t>
            </a:r>
          </a:p>
          <a:p>
            <a:r>
              <a:rPr lang="it-IT" sz="1800" dirty="0" smtClean="0"/>
              <a:t>Versioning and offline use</a:t>
            </a:r>
          </a:p>
          <a:p>
            <a:r>
              <a:rPr lang="it-IT" sz="1800" dirty="0" smtClean="0"/>
              <a:t>Desktop synchronisation</a:t>
            </a:r>
            <a:endParaRPr lang="en-GB" sz="1800" dirty="0"/>
          </a:p>
        </p:txBody>
      </p:sp>
    </p:spTree>
    <p:extLst>
      <p:ext uri="{BB962C8B-B14F-4D97-AF65-F5344CB8AC3E}">
        <p14:creationId xmlns:p14="http://schemas.microsoft.com/office/powerpoint/2010/main" val="757227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B2SHARE</a:t>
            </a:r>
            <a:endParaRPr lang="en-GB" dirty="0"/>
          </a:p>
        </p:txBody>
      </p:sp>
      <p:sp>
        <p:nvSpPr>
          <p:cNvPr id="5" name="TextBox 4"/>
          <p:cNvSpPr txBox="1"/>
          <p:nvPr/>
        </p:nvSpPr>
        <p:spPr>
          <a:xfrm>
            <a:off x="971600" y="3645024"/>
            <a:ext cx="7128792" cy="923330"/>
          </a:xfrm>
          <a:prstGeom prst="rect">
            <a:avLst/>
          </a:prstGeom>
          <a:noFill/>
        </p:spPr>
        <p:txBody>
          <a:bodyPr wrap="square" rtlCol="0">
            <a:spAutoFit/>
          </a:bodyPr>
          <a:lstStyle/>
          <a:p>
            <a:pPr algn="ctr"/>
            <a:r>
              <a:rPr lang="en-US" dirty="0" smtClean="0">
                <a:latin typeface="Century Gothic" pitchFamily="34" charset="0"/>
              </a:rPr>
              <a:t>B2SHARE is a </a:t>
            </a:r>
            <a:r>
              <a:rPr lang="en-US" b="1" dirty="0" smtClean="0">
                <a:latin typeface="Century Gothic" pitchFamily="34" charset="0"/>
              </a:rPr>
              <a:t>user-friendly, reliable </a:t>
            </a:r>
            <a:r>
              <a:rPr lang="en-US" dirty="0" smtClean="0">
                <a:latin typeface="Century Gothic" pitchFamily="34" charset="0"/>
              </a:rPr>
              <a:t>and </a:t>
            </a:r>
            <a:r>
              <a:rPr lang="en-US" b="1" dirty="0" smtClean="0">
                <a:latin typeface="Century Gothic" pitchFamily="34" charset="0"/>
              </a:rPr>
              <a:t>trustworthy</a:t>
            </a:r>
            <a:r>
              <a:rPr lang="en-US" dirty="0" smtClean="0">
                <a:latin typeface="Century Gothic" pitchFamily="34" charset="0"/>
              </a:rPr>
              <a:t> way for researchers, scientific communities and scientists to </a:t>
            </a:r>
            <a:r>
              <a:rPr lang="en-US" b="1" dirty="0" smtClean="0">
                <a:latin typeface="Century Gothic" pitchFamily="34" charset="0"/>
              </a:rPr>
              <a:t>store</a:t>
            </a:r>
            <a:r>
              <a:rPr lang="en-US" dirty="0" smtClean="0">
                <a:latin typeface="Century Gothic" pitchFamily="34" charset="0"/>
              </a:rPr>
              <a:t> and </a:t>
            </a:r>
            <a:r>
              <a:rPr lang="en-US" b="1" dirty="0" smtClean="0">
                <a:latin typeface="Century Gothic" pitchFamily="34" charset="0"/>
              </a:rPr>
              <a:t>share </a:t>
            </a:r>
            <a:r>
              <a:rPr lang="en-US" dirty="0" smtClean="0">
                <a:latin typeface="Century Gothic" pitchFamily="34" charset="0"/>
              </a:rPr>
              <a:t>small-scale research data from diverse contexts.</a:t>
            </a:r>
            <a:endParaRPr lang="en-US" b="1" dirty="0" smtClean="0">
              <a:latin typeface="Century Gothic" pitchFamily="34" charset="0"/>
            </a:endParaRPr>
          </a:p>
        </p:txBody>
      </p:sp>
    </p:spTree>
    <p:extLst>
      <p:ext uri="{BB962C8B-B14F-4D97-AF65-F5344CB8AC3E}">
        <p14:creationId xmlns:p14="http://schemas.microsoft.com/office/powerpoint/2010/main" val="571380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EUDATpptServicesTemplate_final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EUDATpptServicesTemplate_final1.0</Template>
  <TotalTime>8689</TotalTime>
  <Words>2878</Words>
  <Application>Microsoft Office PowerPoint</Application>
  <PresentationFormat>On-screen Show (4:3)</PresentationFormat>
  <Paragraphs>295</Paragraphs>
  <Slides>28</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Century Gothic</vt:lpstr>
      <vt:lpstr>Helvetica</vt:lpstr>
      <vt:lpstr>Menlo Regular</vt:lpstr>
      <vt:lpstr>Times New Roman</vt:lpstr>
      <vt:lpstr>Verdana</vt:lpstr>
      <vt:lpstr>Wingdings</vt:lpstr>
      <vt:lpstr>EUDATpptServicesTemplate_final1.0</vt:lpstr>
      <vt:lpstr>Presentation1</vt:lpstr>
      <vt:lpstr>The EUDAT Services Suite and how it could support FAIR data</vt:lpstr>
      <vt:lpstr>Agenda</vt:lpstr>
      <vt:lpstr>EUDAT Services Suite</vt:lpstr>
      <vt:lpstr>EUDAT Services Suite</vt:lpstr>
      <vt:lpstr>A truly pan-European Infrastructure</vt:lpstr>
      <vt:lpstr>Community-Driven Solutions</vt:lpstr>
      <vt:lpstr>B2DROP</vt:lpstr>
      <vt:lpstr>PowerPoint Presentation</vt:lpstr>
      <vt:lpstr>B2SHARE</vt:lpstr>
      <vt:lpstr>PowerPoint Presentation</vt:lpstr>
      <vt:lpstr>B2SAFE</vt:lpstr>
      <vt:lpstr>PowerPoint Presentation</vt:lpstr>
      <vt:lpstr>B2STAGE</vt:lpstr>
      <vt:lpstr>PowerPoint Presentation</vt:lpstr>
      <vt:lpstr>B2FIND</vt:lpstr>
      <vt:lpstr>PowerPoint Presentation</vt:lpstr>
      <vt:lpstr>PowerPoint Presentation</vt:lpstr>
      <vt:lpstr>What is FAIR data?</vt:lpstr>
      <vt:lpstr>Principles =/= practice</vt:lpstr>
      <vt:lpstr>Principles =/= practice</vt:lpstr>
      <vt:lpstr>FAIR support in EUDAT</vt:lpstr>
      <vt:lpstr>Simplified life cycle with FAIR support</vt:lpstr>
      <vt:lpstr>EUDAT &amp; Findable</vt:lpstr>
      <vt:lpstr>EUDAT &amp; Accessible</vt:lpstr>
      <vt:lpstr>Interoperability</vt:lpstr>
      <vt:lpstr>EUDAT &amp; Interoperable</vt:lpstr>
      <vt:lpstr>EUDAT &amp; Reusable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B2 SERVICE SUITE</dc:title>
  <dc:creator>Sara</dc:creator>
  <cp:lastModifiedBy>Caterina Piagentini</cp:lastModifiedBy>
  <cp:revision>145</cp:revision>
  <cp:lastPrinted>2017-02-13T15:29:55Z</cp:lastPrinted>
  <dcterms:created xsi:type="dcterms:W3CDTF">2015-03-16T15:07:04Z</dcterms:created>
  <dcterms:modified xsi:type="dcterms:W3CDTF">2017-02-23T15:59:16Z</dcterms:modified>
</cp:coreProperties>
</file>